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38"/>
  </p:notesMasterIdLst>
  <p:handoutMasterIdLst>
    <p:handoutMasterId r:id="rId39"/>
  </p:handoutMasterIdLst>
  <p:sldIdLst>
    <p:sldId id="256" r:id="rId3"/>
    <p:sldId id="259" r:id="rId4"/>
    <p:sldId id="443" r:id="rId5"/>
    <p:sldId id="261" r:id="rId6"/>
    <p:sldId id="292" r:id="rId7"/>
    <p:sldId id="294" r:id="rId8"/>
    <p:sldId id="295" r:id="rId9"/>
    <p:sldId id="442" r:id="rId10"/>
    <p:sldId id="296" r:id="rId11"/>
    <p:sldId id="418" r:id="rId12"/>
    <p:sldId id="419" r:id="rId13"/>
    <p:sldId id="420" r:id="rId14"/>
    <p:sldId id="422" r:id="rId15"/>
    <p:sldId id="423" r:id="rId16"/>
    <p:sldId id="424" r:id="rId17"/>
    <p:sldId id="425" r:id="rId18"/>
    <p:sldId id="426" r:id="rId19"/>
    <p:sldId id="427" r:id="rId20"/>
    <p:sldId id="429" r:id="rId21"/>
    <p:sldId id="266" r:id="rId22"/>
    <p:sldId id="430" r:id="rId23"/>
    <p:sldId id="431" r:id="rId24"/>
    <p:sldId id="432" r:id="rId25"/>
    <p:sldId id="433" r:id="rId26"/>
    <p:sldId id="434" r:id="rId27"/>
    <p:sldId id="435" r:id="rId28"/>
    <p:sldId id="438" r:id="rId29"/>
    <p:sldId id="437" r:id="rId30"/>
    <p:sldId id="436" r:id="rId31"/>
    <p:sldId id="440" r:id="rId32"/>
    <p:sldId id="439" r:id="rId33"/>
    <p:sldId id="441" r:id="rId34"/>
    <p:sldId id="287" r:id="rId35"/>
    <p:sldId id="444" r:id="rId36"/>
    <p:sldId id="288" r:id="rId37"/>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364" autoAdjust="0"/>
  </p:normalViewPr>
  <p:slideViewPr>
    <p:cSldViewPr>
      <p:cViewPr varScale="1">
        <p:scale>
          <a:sx n="45" d="100"/>
          <a:sy n="45" d="100"/>
        </p:scale>
        <p:origin x="318" y="42"/>
      </p:cViewPr>
      <p:guideLst>
        <p:guide orient="horz" pos="3240"/>
        <p:guide pos="576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9" d="100"/>
          <a:sy n="89" d="100"/>
        </p:scale>
        <p:origin x="-38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9/19/2024</a:t>
            </a:fld>
            <a:endParaRPr lang="en-US" dirty="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a:t>
            </a:fld>
            <a:endParaRPr lang="en-US" dirty="0"/>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9/19/2024</a:t>
            </a:fld>
            <a:endParaRPr 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a:t>
            </a:fld>
            <a:endParaRPr lang="en-US" dirty="0"/>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3C9FC20-7366-4A0C-AA7D-F4AAF6FB2A89}" type="slidenum">
              <a:rPr lang="en-US" smtClean="0"/>
              <a:t>1</a:t>
            </a:fld>
            <a:endParaRPr lang="en-US" dirty="0"/>
          </a:p>
        </p:txBody>
      </p:sp>
    </p:spTree>
    <p:extLst>
      <p:ext uri="{BB962C8B-B14F-4D97-AF65-F5344CB8AC3E}">
        <p14:creationId xmlns:p14="http://schemas.microsoft.com/office/powerpoint/2010/main" val="361577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3C9FC20-7366-4A0C-AA7D-F4AAF6FB2A89}" type="slidenum">
              <a:rPr lang="en-US" smtClean="0"/>
              <a:t>3</a:t>
            </a:fld>
            <a:endParaRPr lang="en-US" dirty="0"/>
          </a:p>
        </p:txBody>
      </p:sp>
    </p:spTree>
    <p:extLst>
      <p:ext uri="{BB962C8B-B14F-4D97-AF65-F5344CB8AC3E}">
        <p14:creationId xmlns:p14="http://schemas.microsoft.com/office/powerpoint/2010/main" val="2042911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B3C28950-E13B-2608-437D-7BD8ACBD2D2F}"/>
              </a:ext>
            </a:extLst>
          </p:cNvPr>
          <p:cNvSpPr/>
          <p:nvPr userDrawn="1"/>
        </p:nvSpPr>
        <p:spPr>
          <a:xfrm>
            <a:off x="-19410" y="0"/>
            <a:ext cx="18305823" cy="104720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444"/>
            </a:stretch>
          </a:blipFill>
        </p:spPr>
        <p:txBody>
          <a:bodyPr/>
          <a:lstStyle/>
          <a:p>
            <a:endParaRPr lang="en-CA" dirty="0"/>
          </a:p>
        </p:txBody>
      </p:sp>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dirty="0"/>
              <a:t>Presentation</a:t>
            </a:r>
            <a:br>
              <a:rPr lang="en-US" altLang="ja-JP" dirty="0"/>
            </a:br>
            <a:r>
              <a:rPr lang="en-US" altLang="ja-JP" dirty="0"/>
              <a:t>Title Here</a:t>
            </a:r>
            <a:endParaRPr lang="en-US" dirty="0"/>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p>
          <a:p>
            <a:r>
              <a:rPr lang="en-US" dirty="0"/>
              <a:t>Sub Title Here</a:t>
            </a:r>
          </a:p>
        </p:txBody>
      </p:sp>
      <p:sp>
        <p:nvSpPr>
          <p:cNvPr id="8" name="正方形/長方形 7"/>
          <p:cNvSpPr/>
          <p:nvPr userDrawn="1"/>
        </p:nvSpPr>
        <p:spPr>
          <a:xfrm rot="18000000">
            <a:off x="-7419490" y="305642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正方形/長方形 8"/>
          <p:cNvSpPr/>
          <p:nvPr userDrawn="1"/>
        </p:nvSpPr>
        <p:spPr>
          <a:xfrm rot="18000000">
            <a:off x="-9049270" y="3621054"/>
            <a:ext cx="18362960" cy="1061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正方形/長方形 9"/>
          <p:cNvSpPr/>
          <p:nvPr userDrawn="1"/>
        </p:nvSpPr>
        <p:spPr>
          <a:xfrm rot="18000000">
            <a:off x="-9572800" y="337529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1" name="正方形/長方形 10"/>
          <p:cNvSpPr/>
          <p:nvPr userDrawn="1"/>
        </p:nvSpPr>
        <p:spPr>
          <a:xfrm rot="18000000">
            <a:off x="-10248574" y="2993259"/>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正方形/長方形 13"/>
          <p:cNvSpPr/>
          <p:nvPr userDrawn="1"/>
        </p:nvSpPr>
        <p:spPr>
          <a:xfrm rot="18000000">
            <a:off x="10488879"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正方形/長方形 14"/>
          <p:cNvSpPr/>
          <p:nvPr userDrawn="1"/>
        </p:nvSpPr>
        <p:spPr>
          <a:xfrm rot="18000000">
            <a:off x="9681305" y="5852190"/>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6" name="正方形/長方形 15"/>
          <p:cNvSpPr/>
          <p:nvPr userDrawn="1"/>
        </p:nvSpPr>
        <p:spPr>
          <a:xfrm rot="18000000">
            <a:off x="9002128" y="5842950"/>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25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fade">
                                      <p:cBhvr>
                                        <p:cTn id="48" dur="750"/>
                                        <p:tgtEl>
                                          <p:spTgt spid="3">
                                            <p:txEl>
                                              <p:pRg st="0" end="0"/>
                                            </p:txEl>
                                          </p:spTgt>
                                        </p:tgtEl>
                                      </p:cBhvr>
                                    </p:animEffect>
                                    <p:anim calcmode="lin" valueType="num">
                                      <p:cBhvr>
                                        <p:cTn id="49"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0" dur="750" fill="hold"/>
                                        <p:tgtEl>
                                          <p:spTgt spid="3">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fade">
                                      <p:cBhvr>
                                        <p:cTn id="53" dur="750"/>
                                        <p:tgtEl>
                                          <p:spTgt spid="3">
                                            <p:txEl>
                                              <p:pRg st="1" end="1"/>
                                            </p:txEl>
                                          </p:spTgt>
                                        </p:tgtEl>
                                      </p:cBhvr>
                                    </p:animEffect>
                                    <p:anim calcmode="lin" valueType="num">
                                      <p:cBhvr>
                                        <p:cTn id="54"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8" grpId="1" animBg="1"/>
      <p:bldP spid="9" grpId="0" animBg="1"/>
      <p:bldP spid="9" grpId="1" animBg="1"/>
      <p:bldP spid="10" grpId="0" animBg="1"/>
      <p:bldP spid="10" grpId="1" animBg="1"/>
      <p:bldP spid="11" grpId="0" animBg="1"/>
      <p:bldP spid="11" grpId="1" animBg="1"/>
      <p:bldP spid="14" grpId="0" animBg="1"/>
      <p:bldP spid="14" grpId="1" animBg="1"/>
      <p:bldP spid="15" grpId="0" animBg="1"/>
      <p:bldP spid="15" grpId="1" animBg="1"/>
      <p:bldP spid="16" grpId="0" animBg="1"/>
      <p:bldP spid="16" grpId="1" animBg="1"/>
      <p:bldP spid="20" grpId="0" animBg="1"/>
      <p:bldP spid="20"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dirty="0"/>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dirty="0"/>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dirty="0"/>
              <a:t>Text Here</a:t>
            </a:r>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25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3">
                                            <p:txEl>
                                              <p:pRg st="0" end="0"/>
                                            </p:txEl>
                                          </p:spTgt>
                                        </p:tgtEl>
                                        <p:attrNameLst>
                                          <p:attrName>style.visibility</p:attrName>
                                        </p:attrNameLst>
                                      </p:cBhvr>
                                      <p:to>
                                        <p:strVal val="visible"/>
                                      </p:to>
                                    </p:set>
                                    <p:animEffect transition="in" filter="fade">
                                      <p:cBhvr>
                                        <p:cTn id="48" dur="500"/>
                                        <p:tgtEl>
                                          <p:spTgt spid="23">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fade">
                                      <p:cBhvr>
                                        <p:cTn id="5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19" grpId="0" animBg="1"/>
      <p:bldP spid="20" grpId="0" animBg="1"/>
      <p:bldP spid="2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dirty="0"/>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dirty="0"/>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23">
                                            <p:txEl>
                                              <p:pRg st="0" end="0"/>
                                            </p:txEl>
                                          </p:spTgt>
                                        </p:tgtEl>
                                        <p:attrNameLst>
                                          <p:attrName>style.visibility</p:attrName>
                                        </p:attrNameLst>
                                      </p:cBhvr>
                                      <p:to>
                                        <p:strVal val="visible"/>
                                      </p:to>
                                    </p:set>
                                    <p:animEffect transition="in" filter="fade">
                                      <p:cBhvr>
                                        <p:cTn id="49" dur="500"/>
                                        <p:tgtEl>
                                          <p:spTgt spid="23">
                                            <p:txEl>
                                              <p:pRg st="0" end="0"/>
                                            </p:txEl>
                                          </p:spTgt>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11" grpId="0" animBg="1"/>
      <p:bldP spid="11" grpId="1" animBg="1"/>
      <p:bldP spid="12" grpId="0" animBg="1"/>
      <p:bldP spid="12" grpId="1" animBg="1"/>
      <p:bldP spid="13" grpId="0" animBg="1"/>
      <p:bldP spid="13" grpId="1"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animBg="1"/>
      <p:bldP spid="19" grpId="1" animBg="1"/>
      <p:bldP spid="20" grpId="0" animBg="1"/>
      <p:bldP spid="20" grpId="1" animBg="1"/>
      <p:bldP spid="21" grpId="0" animBg="1"/>
      <p:bldP spid="21" grpId="1"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dirty="0"/>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dirty="0"/>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dirty="0"/>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dirty="0"/>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dirty="0"/>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dirty="0"/>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dirty="0"/>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dirty="0"/>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dirty="0"/>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dirty="0"/>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dirty="0"/>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dirty="0"/>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dirty="0"/>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dirty="0"/>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dirty="0"/>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dirty="0"/>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dirty="0"/>
              <a:t>Text</a:t>
            </a:r>
            <a:endParaRPr lang="en-US" dirty="0"/>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a:t>
            </a:r>
            <a:endParaRPr lang="en-US" dirty="0"/>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dirty="0"/>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dirty="0"/>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dirty="0"/>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dirty="0"/>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dirty="0"/>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dirty="0"/>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dirty="0"/>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dirty="0"/>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dirty="0"/>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dirty="0"/>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dirty="0"/>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dirty="0"/>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dirty="0"/>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dirty="0"/>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dirty="0"/>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dirty="0"/>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dirty="0"/>
              <a:t>Text Here</a:t>
            </a:r>
          </a:p>
          <a:p>
            <a:pPr lvl="0"/>
            <a:r>
              <a:rPr lang="en-US" dirty="0"/>
              <a:t>Text Here</a:t>
            </a:r>
          </a:p>
          <a:p>
            <a:pPr lvl="0"/>
            <a:r>
              <a:rPr lang="en-US" dirty="0"/>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dirty="0"/>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dirty="0"/>
            </a:br>
            <a:r>
              <a:rPr lang="en-US" altLang="ja-JP" dirty="0"/>
              <a:t>SECTION</a:t>
            </a:r>
            <a:br>
              <a:rPr lang="en-US" altLang="ja-JP" dirty="0"/>
            </a:br>
            <a:r>
              <a:rPr lang="en-US" altLang="ja-JP" dirty="0"/>
              <a:t>TITLE HERE</a:t>
            </a:r>
            <a:endParaRPr lang="en-US" dirty="0"/>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dirty="0"/>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dirty="0"/>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dirty="0"/>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dirty="0"/>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Tree>
    <p:extLst>
      <p:ext uri="{BB962C8B-B14F-4D97-AF65-F5344CB8AC3E}">
        <p14:creationId xmlns:p14="http://schemas.microsoft.com/office/powerpoint/2010/main" val="14936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dirty="0"/>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dirty="0"/>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dirty="0"/>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dirty="0"/>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dirty="0"/>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dirty="0"/>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dirty="0"/>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dirty="0"/>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dirty="0"/>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dirty="0"/>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dirty="0"/>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dirty="0"/>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dirty="0"/>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dirty="0"/>
              <a:t>SLIDE </a:t>
            </a:r>
            <a:fld id="{D97FAD88-CD89-445B-80D2-D1F46C853675}" type="slidenum">
              <a:rPr lang="en-US" smtClean="0"/>
              <a:pPr/>
              <a:t>‹#›</a:t>
            </a:fld>
            <a:endParaRPr lang="en-US" dirty="0"/>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dirty="0"/>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dirty="0"/>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dirty="0"/>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dirty="0"/>
              <a:t>Master Title</a:t>
            </a:r>
            <a:endParaRPr lang="en-US" dirty="0"/>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a:t>Master Text Here</a:t>
            </a:r>
            <a:endParaRPr lang="ja-JP" altLang="en-US" dirty="0"/>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dirty="0"/>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dirty="0"/>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a:t>
            </a:fld>
            <a:endParaRPr lang="en-US" dirty="0"/>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86"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1.xml"/><Relationship Id="rId5" Type="http://schemas.microsoft.com/office/2007/relationships/hdphoto" Target="../media/hdphoto5.wdp"/><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 Id="rId5" Type="http://schemas.microsoft.com/office/2007/relationships/hdphoto" Target="../media/hdphoto6.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7F1E7E-5ED7-AD25-437A-FD9E5B69C85E}"/>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CCF5109D-CB2E-6FDE-4B17-BBF156A28CE8}"/>
                </a:ext>
              </a:extLst>
            </p:cNvPr>
            <p:cNvPicPr>
              <a:picLocks noChangeAspect="1"/>
            </p:cNvPicPr>
            <p:nvPr/>
          </p:nvPicPr>
          <p:blipFill>
            <a:blip r:embed="rId3"/>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202F5835-7D72-8423-105E-CDF67DA4190D}"/>
                </a:ext>
              </a:extLst>
            </p:cNvPr>
            <p:cNvPicPr>
              <a:picLocks noChangeAspect="1"/>
            </p:cNvPicPr>
            <p:nvPr/>
          </p:nvPicPr>
          <p:blipFill>
            <a:blip r:embed="rId4"/>
            <a:stretch>
              <a:fillRect/>
            </a:stretch>
          </p:blipFill>
          <p:spPr>
            <a:xfrm>
              <a:off x="14255773" y="282960"/>
              <a:ext cx="2853317" cy="552097"/>
            </a:xfrm>
            <a:prstGeom prst="rect">
              <a:avLst/>
            </a:prstGeom>
          </p:spPr>
        </p:pic>
      </p:grpSp>
      <p:grpSp>
        <p:nvGrpSpPr>
          <p:cNvPr id="19" name="Group 18">
            <a:extLst>
              <a:ext uri="{FF2B5EF4-FFF2-40B4-BE49-F238E27FC236}">
                <a16:creationId xmlns:a16="http://schemas.microsoft.com/office/drawing/2014/main" id="{235CD6C1-8D37-214F-094A-CBFEC3968D82}"/>
              </a:ext>
            </a:extLst>
          </p:cNvPr>
          <p:cNvGrpSpPr/>
          <p:nvPr/>
        </p:nvGrpSpPr>
        <p:grpSpPr>
          <a:xfrm>
            <a:off x="17917375" y="498458"/>
            <a:ext cx="397367" cy="121099"/>
            <a:chOff x="17293116" y="453800"/>
            <a:chExt cx="397367" cy="121099"/>
          </a:xfrm>
        </p:grpSpPr>
        <p:grpSp>
          <p:nvGrpSpPr>
            <p:cNvPr id="20" name="Group 3">
              <a:extLst>
                <a:ext uri="{FF2B5EF4-FFF2-40B4-BE49-F238E27FC236}">
                  <a16:creationId xmlns:a16="http://schemas.microsoft.com/office/drawing/2014/main" id="{079FA207-9ECC-2123-9BB4-E2DC2310D512}"/>
                </a:ext>
              </a:extLst>
            </p:cNvPr>
            <p:cNvGrpSpPr/>
            <p:nvPr/>
          </p:nvGrpSpPr>
          <p:grpSpPr>
            <a:xfrm>
              <a:off x="17293116" y="453800"/>
              <a:ext cx="397367" cy="28996"/>
              <a:chOff x="0" y="0"/>
              <a:chExt cx="128243" cy="9358"/>
            </a:xfrm>
          </p:grpSpPr>
          <p:sp>
            <p:nvSpPr>
              <p:cNvPr id="24" name="Freeform 4">
                <a:extLst>
                  <a:ext uri="{FF2B5EF4-FFF2-40B4-BE49-F238E27FC236}">
                    <a16:creationId xmlns:a16="http://schemas.microsoft.com/office/drawing/2014/main" id="{D0976016-9973-4792-070E-72FD0D5DAEE3}"/>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B000"/>
              </a:solidFill>
            </p:spPr>
            <p:txBody>
              <a:bodyPr/>
              <a:lstStyle/>
              <a:p>
                <a:endParaRPr lang="en-CA" dirty="0"/>
              </a:p>
            </p:txBody>
          </p:sp>
          <p:sp>
            <p:nvSpPr>
              <p:cNvPr id="25" name="TextBox 5">
                <a:extLst>
                  <a:ext uri="{FF2B5EF4-FFF2-40B4-BE49-F238E27FC236}">
                    <a16:creationId xmlns:a16="http://schemas.microsoft.com/office/drawing/2014/main" id="{7A1D0C4C-E9CB-04C0-1EB9-BA9B335A6464}"/>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21" name="Group 6">
              <a:extLst>
                <a:ext uri="{FF2B5EF4-FFF2-40B4-BE49-F238E27FC236}">
                  <a16:creationId xmlns:a16="http://schemas.microsoft.com/office/drawing/2014/main" id="{3C3596E1-B8FD-3824-73FC-6F7072C4B4CC}"/>
                </a:ext>
              </a:extLst>
            </p:cNvPr>
            <p:cNvGrpSpPr/>
            <p:nvPr/>
          </p:nvGrpSpPr>
          <p:grpSpPr>
            <a:xfrm>
              <a:off x="17293116" y="545903"/>
              <a:ext cx="397367" cy="28996"/>
              <a:chOff x="0" y="0"/>
              <a:chExt cx="128243" cy="9358"/>
            </a:xfrm>
          </p:grpSpPr>
          <p:sp>
            <p:nvSpPr>
              <p:cNvPr id="22" name="Freeform 7">
                <a:extLst>
                  <a:ext uri="{FF2B5EF4-FFF2-40B4-BE49-F238E27FC236}">
                    <a16:creationId xmlns:a16="http://schemas.microsoft.com/office/drawing/2014/main" id="{16695764-01ED-41A9-3FC2-AFBE785DDEB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B000"/>
              </a:solidFill>
            </p:spPr>
            <p:txBody>
              <a:bodyPr/>
              <a:lstStyle/>
              <a:p>
                <a:endParaRPr lang="en-CA" dirty="0"/>
              </a:p>
            </p:txBody>
          </p:sp>
          <p:sp>
            <p:nvSpPr>
              <p:cNvPr id="23" name="TextBox 8">
                <a:extLst>
                  <a:ext uri="{FF2B5EF4-FFF2-40B4-BE49-F238E27FC236}">
                    <a16:creationId xmlns:a16="http://schemas.microsoft.com/office/drawing/2014/main" id="{9DC48A54-3850-4186-E869-3D34224A1252}"/>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dirty="0"/>
              </a:p>
            </p:txBody>
          </p:sp>
        </p:grpSp>
      </p:grpSp>
      <p:sp>
        <p:nvSpPr>
          <p:cNvPr id="26" name="TextBox 9">
            <a:extLst>
              <a:ext uri="{FF2B5EF4-FFF2-40B4-BE49-F238E27FC236}">
                <a16:creationId xmlns:a16="http://schemas.microsoft.com/office/drawing/2014/main" id="{2632C673-8D4A-04BD-717C-19226728E5A1}"/>
              </a:ext>
            </a:extLst>
          </p:cNvPr>
          <p:cNvSpPr txBox="1"/>
          <p:nvPr/>
        </p:nvSpPr>
        <p:spPr>
          <a:xfrm>
            <a:off x="3526582" y="1054185"/>
            <a:ext cx="8826420" cy="1149120"/>
          </a:xfrm>
          <a:prstGeom prst="rect">
            <a:avLst/>
          </a:prstGeom>
        </p:spPr>
        <p:txBody>
          <a:bodyPr lIns="0" tIns="0" rIns="0" bIns="0" rtlCol="0" anchor="t">
            <a:spAutoFit/>
          </a:bodyPr>
          <a:lstStyle/>
          <a:p>
            <a:pPr algn="l">
              <a:lnSpc>
                <a:spcPts val="8889"/>
              </a:lnSpc>
            </a:pPr>
            <a:r>
              <a:rPr lang="en-US" sz="7937" dirty="0">
                <a:solidFill>
                  <a:srgbClr val="1F2020"/>
                </a:solidFill>
                <a:latin typeface="Inter Bold"/>
                <a:ea typeface="Inter Bold"/>
                <a:cs typeface="Inter Bold"/>
                <a:sym typeface="Inter Bold"/>
              </a:rPr>
              <a:t>WELCOME</a:t>
            </a:r>
          </a:p>
        </p:txBody>
      </p:sp>
      <p:grpSp>
        <p:nvGrpSpPr>
          <p:cNvPr id="27" name="Group 10">
            <a:extLst>
              <a:ext uri="{FF2B5EF4-FFF2-40B4-BE49-F238E27FC236}">
                <a16:creationId xmlns:a16="http://schemas.microsoft.com/office/drawing/2014/main" id="{CDD3FCCF-BA50-17F7-A92E-69CBF13E52A7}"/>
              </a:ext>
            </a:extLst>
          </p:cNvPr>
          <p:cNvGrpSpPr/>
          <p:nvPr/>
        </p:nvGrpSpPr>
        <p:grpSpPr>
          <a:xfrm>
            <a:off x="2446462" y="2695228"/>
            <a:ext cx="9108069" cy="1142893"/>
            <a:chOff x="0" y="-57150"/>
            <a:chExt cx="2061307" cy="258656"/>
          </a:xfrm>
        </p:grpSpPr>
        <p:sp>
          <p:nvSpPr>
            <p:cNvPr id="28" name="Freeform 11">
              <a:extLst>
                <a:ext uri="{FF2B5EF4-FFF2-40B4-BE49-F238E27FC236}">
                  <a16:creationId xmlns:a16="http://schemas.microsoft.com/office/drawing/2014/main" id="{CB33B838-D56F-F633-22DE-6B2FE063E8CB}"/>
                </a:ext>
              </a:extLst>
            </p:cNvPr>
            <p:cNvSpPr/>
            <p:nvPr/>
          </p:nvSpPr>
          <p:spPr>
            <a:xfrm>
              <a:off x="0" y="0"/>
              <a:ext cx="2061307" cy="201506"/>
            </a:xfrm>
            <a:custGeom>
              <a:avLst/>
              <a:gdLst/>
              <a:ahLst/>
              <a:cxnLst/>
              <a:rect l="l" t="t" r="r" b="b"/>
              <a:pathLst>
                <a:path w="2061307" h="201506">
                  <a:moveTo>
                    <a:pt x="0" y="0"/>
                  </a:moveTo>
                  <a:lnTo>
                    <a:pt x="2061307" y="0"/>
                  </a:lnTo>
                  <a:lnTo>
                    <a:pt x="2061307" y="201506"/>
                  </a:lnTo>
                  <a:lnTo>
                    <a:pt x="0" y="201506"/>
                  </a:lnTo>
                  <a:close/>
                </a:path>
              </a:pathLst>
            </a:custGeom>
            <a:solidFill>
              <a:srgbClr val="FFB000"/>
            </a:solidFill>
          </p:spPr>
          <p:txBody>
            <a:bodyPr/>
            <a:lstStyle/>
            <a:p>
              <a:endParaRPr lang="en-CA" b="1" dirty="0"/>
            </a:p>
          </p:txBody>
        </p:sp>
        <p:sp>
          <p:nvSpPr>
            <p:cNvPr id="29" name="TextBox 12">
              <a:extLst>
                <a:ext uri="{FF2B5EF4-FFF2-40B4-BE49-F238E27FC236}">
                  <a16:creationId xmlns:a16="http://schemas.microsoft.com/office/drawing/2014/main" id="{0D7DC50D-DFC1-EA51-D58C-C00233579555}"/>
                </a:ext>
              </a:extLst>
            </p:cNvPr>
            <p:cNvSpPr txBox="1"/>
            <p:nvPr/>
          </p:nvSpPr>
          <p:spPr>
            <a:xfrm>
              <a:off x="0" y="-57150"/>
              <a:ext cx="2061307" cy="258656"/>
            </a:xfrm>
            <a:prstGeom prst="rect">
              <a:avLst/>
            </a:prstGeom>
          </p:spPr>
          <p:txBody>
            <a:bodyPr lIns="50800" tIns="50800" rIns="50800" bIns="50800" rtlCol="0" anchor="ctr"/>
            <a:lstStyle/>
            <a:p>
              <a:pPr algn="ctr">
                <a:lnSpc>
                  <a:spcPts val="3779"/>
                </a:lnSpc>
              </a:pPr>
              <a:r>
                <a:rPr lang="en-US" sz="2699" b="1" dirty="0">
                  <a:solidFill>
                    <a:srgbClr val="FFFFFF"/>
                  </a:solidFill>
                  <a:latin typeface="Inter Bold" panose="020B0604020202020204" charset="0"/>
                  <a:ea typeface="Inter Bold" panose="020B0604020202020204" charset="0"/>
                  <a:cs typeface="Canva Sans Bold Italics"/>
                  <a:sym typeface="Canva Sans Bold Italics"/>
                </a:rPr>
                <a:t>AC CAPSTONE- Data Driven Project Management</a:t>
              </a:r>
            </a:p>
          </p:txBody>
        </p:sp>
      </p:grpSp>
      <p:grpSp>
        <p:nvGrpSpPr>
          <p:cNvPr id="30" name="Group 13">
            <a:extLst>
              <a:ext uri="{FF2B5EF4-FFF2-40B4-BE49-F238E27FC236}">
                <a16:creationId xmlns:a16="http://schemas.microsoft.com/office/drawing/2014/main" id="{74A00117-9AD5-9F07-B9D8-2205E41BF9C8}"/>
              </a:ext>
            </a:extLst>
          </p:cNvPr>
          <p:cNvGrpSpPr/>
          <p:nvPr/>
        </p:nvGrpSpPr>
        <p:grpSpPr>
          <a:xfrm>
            <a:off x="2456870" y="5626470"/>
            <a:ext cx="809036" cy="49903"/>
            <a:chOff x="0" y="0"/>
            <a:chExt cx="183098" cy="11294"/>
          </a:xfrm>
        </p:grpSpPr>
        <p:sp>
          <p:nvSpPr>
            <p:cNvPr id="31" name="Freeform 14">
              <a:extLst>
                <a:ext uri="{FF2B5EF4-FFF2-40B4-BE49-F238E27FC236}">
                  <a16:creationId xmlns:a16="http://schemas.microsoft.com/office/drawing/2014/main" id="{8D9B06E5-5D8C-6BB4-2335-75423FF18E23}"/>
                </a:ext>
              </a:extLst>
            </p:cNvPr>
            <p:cNvSpPr/>
            <p:nvPr/>
          </p:nvSpPr>
          <p:spPr>
            <a:xfrm>
              <a:off x="0" y="0"/>
              <a:ext cx="183098" cy="11294"/>
            </a:xfrm>
            <a:custGeom>
              <a:avLst/>
              <a:gdLst/>
              <a:ahLst/>
              <a:cxnLst/>
              <a:rect l="l" t="t" r="r" b="b"/>
              <a:pathLst>
                <a:path w="183098" h="11294">
                  <a:moveTo>
                    <a:pt x="0" y="0"/>
                  </a:moveTo>
                  <a:lnTo>
                    <a:pt x="183098" y="0"/>
                  </a:lnTo>
                  <a:lnTo>
                    <a:pt x="183098" y="11294"/>
                  </a:lnTo>
                  <a:lnTo>
                    <a:pt x="0" y="11294"/>
                  </a:lnTo>
                  <a:close/>
                </a:path>
              </a:pathLst>
            </a:custGeom>
            <a:solidFill>
              <a:srgbClr val="FFB000"/>
            </a:solidFill>
          </p:spPr>
          <p:txBody>
            <a:bodyPr/>
            <a:lstStyle/>
            <a:p>
              <a:endParaRPr lang="en-CA" dirty="0"/>
            </a:p>
          </p:txBody>
        </p:sp>
        <p:sp>
          <p:nvSpPr>
            <p:cNvPr id="32" name="TextBox 15">
              <a:extLst>
                <a:ext uri="{FF2B5EF4-FFF2-40B4-BE49-F238E27FC236}">
                  <a16:creationId xmlns:a16="http://schemas.microsoft.com/office/drawing/2014/main" id="{661B943A-7B8B-8EE8-14D3-B0D502524B0B}"/>
                </a:ext>
              </a:extLst>
            </p:cNvPr>
            <p:cNvSpPr txBox="1"/>
            <p:nvPr/>
          </p:nvSpPr>
          <p:spPr>
            <a:xfrm>
              <a:off x="0" y="-38100"/>
              <a:ext cx="183098" cy="49394"/>
            </a:xfrm>
            <a:prstGeom prst="rect">
              <a:avLst/>
            </a:prstGeom>
          </p:spPr>
          <p:txBody>
            <a:bodyPr lIns="50800" tIns="50800" rIns="50800" bIns="50800" rtlCol="0" anchor="ctr"/>
            <a:lstStyle/>
            <a:p>
              <a:pPr algn="ctr">
                <a:lnSpc>
                  <a:spcPts val="2659"/>
                </a:lnSpc>
              </a:pPr>
              <a:endParaRPr dirty="0"/>
            </a:p>
          </p:txBody>
        </p:sp>
      </p:grpSp>
      <p:grpSp>
        <p:nvGrpSpPr>
          <p:cNvPr id="33" name="Group 16">
            <a:extLst>
              <a:ext uri="{FF2B5EF4-FFF2-40B4-BE49-F238E27FC236}">
                <a16:creationId xmlns:a16="http://schemas.microsoft.com/office/drawing/2014/main" id="{6B25E1E8-8EC4-3F3B-E120-E75C4122578F}"/>
              </a:ext>
            </a:extLst>
          </p:cNvPr>
          <p:cNvGrpSpPr/>
          <p:nvPr/>
        </p:nvGrpSpPr>
        <p:grpSpPr>
          <a:xfrm>
            <a:off x="2861388" y="4075299"/>
            <a:ext cx="7433946" cy="1018299"/>
            <a:chOff x="0" y="0"/>
            <a:chExt cx="1584646" cy="245369"/>
          </a:xfrm>
        </p:grpSpPr>
        <p:sp>
          <p:nvSpPr>
            <p:cNvPr id="34" name="Freeform 17">
              <a:extLst>
                <a:ext uri="{FF2B5EF4-FFF2-40B4-BE49-F238E27FC236}">
                  <a16:creationId xmlns:a16="http://schemas.microsoft.com/office/drawing/2014/main" id="{61B5A809-0C49-98F0-20FD-E5C812175F08}"/>
                </a:ext>
              </a:extLst>
            </p:cNvPr>
            <p:cNvSpPr/>
            <p:nvPr/>
          </p:nvSpPr>
          <p:spPr>
            <a:xfrm>
              <a:off x="0" y="0"/>
              <a:ext cx="1534186" cy="245369"/>
            </a:xfrm>
            <a:custGeom>
              <a:avLst/>
              <a:gdLst/>
              <a:ahLst/>
              <a:cxnLst/>
              <a:rect l="l" t="t" r="r" b="b"/>
              <a:pathLst>
                <a:path w="1534186" h="245369">
                  <a:moveTo>
                    <a:pt x="0" y="0"/>
                  </a:moveTo>
                  <a:lnTo>
                    <a:pt x="1534186" y="0"/>
                  </a:lnTo>
                  <a:lnTo>
                    <a:pt x="1534186" y="245369"/>
                  </a:lnTo>
                  <a:lnTo>
                    <a:pt x="0" y="245369"/>
                  </a:lnTo>
                  <a:close/>
                </a:path>
              </a:pathLst>
            </a:custGeom>
            <a:solidFill>
              <a:srgbClr val="FFB000"/>
            </a:solidFill>
          </p:spPr>
          <p:txBody>
            <a:bodyPr/>
            <a:lstStyle/>
            <a:p>
              <a:endParaRPr lang="en-CA" b="1" dirty="0"/>
            </a:p>
          </p:txBody>
        </p:sp>
        <p:sp>
          <p:nvSpPr>
            <p:cNvPr id="35" name="TextBox 18">
              <a:extLst>
                <a:ext uri="{FF2B5EF4-FFF2-40B4-BE49-F238E27FC236}">
                  <a16:creationId xmlns:a16="http://schemas.microsoft.com/office/drawing/2014/main" id="{087A5748-DEF1-0B19-CD0A-79E7299F19C8}"/>
                </a:ext>
              </a:extLst>
            </p:cNvPr>
            <p:cNvSpPr txBox="1"/>
            <p:nvPr/>
          </p:nvSpPr>
          <p:spPr>
            <a:xfrm>
              <a:off x="0" y="3697"/>
              <a:ext cx="1584646" cy="241672"/>
            </a:xfrm>
            <a:prstGeom prst="rect">
              <a:avLst/>
            </a:prstGeom>
          </p:spPr>
          <p:txBody>
            <a:bodyPr lIns="50800" tIns="50800" rIns="50800" bIns="50800" rtlCol="0" anchor="ctr"/>
            <a:lstStyle/>
            <a:p>
              <a:pPr algn="ctr">
                <a:lnSpc>
                  <a:spcPts val="3779"/>
                </a:lnSpc>
              </a:pPr>
              <a:r>
                <a:rPr lang="en-US" sz="2699" b="1" dirty="0">
                  <a:solidFill>
                    <a:srgbClr val="FFFFFF"/>
                  </a:solidFill>
                  <a:latin typeface="Inter Bold" panose="020B0604020202020204" charset="0"/>
                  <a:ea typeface="Inter Bold" panose="020B0604020202020204" charset="0"/>
                  <a:cs typeface="Canva Sans Bold Italics"/>
                  <a:sym typeface="Canva Sans Bold Italics"/>
                </a:rPr>
                <a:t>Associated Client - CANADA REVENUE AGENCY(CRA)</a:t>
              </a:r>
            </a:p>
          </p:txBody>
        </p:sp>
      </p:gr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p:txBody>
          <a:bodyPr/>
          <a:lstStyle/>
          <a:p>
            <a:r>
              <a:rPr lang="en-GB" sz="4400" dirty="0"/>
              <a:t>Machine Learning </a:t>
            </a:r>
            <a:r>
              <a:rPr lang="en-GB" sz="4400" dirty="0">
                <a:solidFill>
                  <a:schemeClr val="accent1"/>
                </a:solidFill>
              </a:rPr>
              <a:t>Models &amp; Tools</a:t>
            </a:r>
          </a:p>
        </p:txBody>
      </p:sp>
      <p:sp>
        <p:nvSpPr>
          <p:cNvPr id="7" name="Text Placeholder 6">
            <a:extLst>
              <a:ext uri="{FF2B5EF4-FFF2-40B4-BE49-F238E27FC236}">
                <a16:creationId xmlns:a16="http://schemas.microsoft.com/office/drawing/2014/main" id="{A89964FD-A509-D831-66B6-257064B22CA3}"/>
              </a:ext>
            </a:extLst>
          </p:cNvPr>
          <p:cNvSpPr>
            <a:spLocks noGrp="1"/>
          </p:cNvSpPr>
          <p:nvPr>
            <p:ph type="body" sz="quarter" idx="14"/>
          </p:nvPr>
        </p:nvSpPr>
        <p:spPr>
          <a:xfrm>
            <a:off x="2806502" y="2696884"/>
            <a:ext cx="6984776" cy="2782768"/>
          </a:xfrm>
        </p:spPr>
        <p:txBody>
          <a:bodyPr/>
          <a:lstStyle/>
          <a:p>
            <a:pPr marL="1783812" lvl="1" indent="-457200">
              <a:buFont typeface="Arial" panose="020B0604020202020204" pitchFamily="34" charset="0"/>
              <a:buChar char="•"/>
            </a:pPr>
            <a:r>
              <a:rPr lang="en-CA" sz="3200" dirty="0"/>
              <a:t>Decision tree</a:t>
            </a:r>
          </a:p>
          <a:p>
            <a:pPr marL="1783812" lvl="1" indent="-457200">
              <a:buFont typeface="Arial" panose="020B0604020202020204" pitchFamily="34" charset="0"/>
              <a:buChar char="•"/>
            </a:pPr>
            <a:r>
              <a:rPr lang="en-CA" sz="3200" dirty="0"/>
              <a:t>Random Forest Regression</a:t>
            </a:r>
          </a:p>
          <a:p>
            <a:pPr marL="1783812" lvl="1" indent="-457200">
              <a:buFont typeface="Arial" panose="020B0604020202020204" pitchFamily="34" charset="0"/>
              <a:buChar char="•"/>
            </a:pPr>
            <a:r>
              <a:rPr lang="en-CA" sz="3200" dirty="0"/>
              <a:t>Linear Regression</a:t>
            </a:r>
          </a:p>
          <a:p>
            <a:pPr marL="1783812" lvl="1" indent="-457200">
              <a:buFont typeface="Arial" panose="020B0604020202020204" pitchFamily="34" charset="0"/>
              <a:buChar char="•"/>
            </a:pPr>
            <a:r>
              <a:rPr lang="en-CA" sz="3200" dirty="0"/>
              <a:t>Support Vector Machine</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4" name="Picture 3" descr="A diagram of a network&#10;&#10;Description automatically generated">
            <a:extLst>
              <a:ext uri="{FF2B5EF4-FFF2-40B4-BE49-F238E27FC236}">
                <a16:creationId xmlns:a16="http://schemas.microsoft.com/office/drawing/2014/main" id="{F7B8C267-5974-99DE-4F8A-30A1B96B9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478" y="5217488"/>
            <a:ext cx="13177464" cy="4786552"/>
          </a:xfrm>
          <a:prstGeom prst="rect">
            <a:avLst/>
          </a:prstGeom>
        </p:spPr>
      </p:pic>
      <p:sp>
        <p:nvSpPr>
          <p:cNvPr id="3" name="Text Placeholder 6">
            <a:extLst>
              <a:ext uri="{FF2B5EF4-FFF2-40B4-BE49-F238E27FC236}">
                <a16:creationId xmlns:a16="http://schemas.microsoft.com/office/drawing/2014/main" id="{92C94911-3DE9-5C7B-AF6B-05C10DB352B5}"/>
              </a:ext>
            </a:extLst>
          </p:cNvPr>
          <p:cNvSpPr txBox="1">
            <a:spLocks/>
          </p:cNvSpPr>
          <p:nvPr/>
        </p:nvSpPr>
        <p:spPr>
          <a:xfrm>
            <a:off x="10469897" y="3055268"/>
            <a:ext cx="6984776" cy="2592288"/>
          </a:xfrm>
          <a:prstGeom prst="rect">
            <a:avLst/>
          </a:prstGeom>
        </p:spPr>
        <p:txBody>
          <a:bodyPr vert="horz" lIns="163275" tIns="81638" rIns="163275" bIns="81638" rtlCol="0" anchor="ctr">
            <a:normAutofit lnSpcReduction="10000"/>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1783812" lvl="1" indent="-457200">
              <a:buFont typeface="Arial" panose="020B0604020202020204" pitchFamily="34" charset="0"/>
              <a:buChar char="•"/>
            </a:pPr>
            <a:r>
              <a:rPr lang="en-CA" sz="2800" dirty="0"/>
              <a:t>Python</a:t>
            </a:r>
          </a:p>
          <a:p>
            <a:pPr marL="1783812" lvl="1" indent="-457200">
              <a:buFont typeface="Arial" panose="020B0604020202020204" pitchFamily="34" charset="0"/>
              <a:buChar char="•"/>
            </a:pPr>
            <a:r>
              <a:rPr lang="en-CA" sz="2800" dirty="0"/>
              <a:t>Power BI</a:t>
            </a:r>
          </a:p>
          <a:p>
            <a:pPr marL="1783812" lvl="1" indent="-457200">
              <a:buFont typeface="Arial" panose="020B0604020202020204" pitchFamily="34" charset="0"/>
              <a:buChar char="•"/>
            </a:pPr>
            <a:r>
              <a:rPr lang="en-CA" sz="2800" dirty="0"/>
              <a:t>Power Point</a:t>
            </a:r>
          </a:p>
          <a:p>
            <a:pPr marL="1783812" lvl="1" indent="-457200">
              <a:buFont typeface="Arial" panose="020B0604020202020204" pitchFamily="34" charset="0"/>
              <a:buChar char="•"/>
            </a:pPr>
            <a:r>
              <a:rPr lang="en-CA" sz="2800" dirty="0"/>
              <a:t>Teams</a:t>
            </a:r>
          </a:p>
          <a:p>
            <a:pPr marL="1783812" lvl="1" indent="-457200">
              <a:buFont typeface="Arial" panose="020B0604020202020204" pitchFamily="34" charset="0"/>
              <a:buChar char="•"/>
            </a:pPr>
            <a:r>
              <a:rPr lang="en-CA" sz="2800" dirty="0"/>
              <a:t>Jira</a:t>
            </a:r>
          </a:p>
          <a:p>
            <a:pPr marL="1783812" lvl="1" indent="-457200">
              <a:buFont typeface="Arial" panose="020B0604020202020204" pitchFamily="34" charset="0"/>
              <a:buChar char="•"/>
            </a:pPr>
            <a:endParaRPr lang="en-CA" sz="2800" dirty="0"/>
          </a:p>
        </p:txBody>
      </p:sp>
    </p:spTree>
    <p:extLst>
      <p:ext uri="{BB962C8B-B14F-4D97-AF65-F5344CB8AC3E}">
        <p14:creationId xmlns:p14="http://schemas.microsoft.com/office/powerpoint/2010/main" val="194892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p:txBody>
          <a:bodyPr/>
          <a:lstStyle/>
          <a:p>
            <a:r>
              <a:rPr lang="en-GB" sz="4400" dirty="0"/>
              <a:t>Portfolio</a:t>
            </a:r>
            <a:r>
              <a:rPr lang="en-GB" sz="4400" dirty="0">
                <a:solidFill>
                  <a:schemeClr val="accent1"/>
                </a:solidFill>
              </a:rPr>
              <a:t> WBS </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3" name="Picture 2">
            <a:extLst>
              <a:ext uri="{FF2B5EF4-FFF2-40B4-BE49-F238E27FC236}">
                <a16:creationId xmlns:a16="http://schemas.microsoft.com/office/drawing/2014/main" id="{9A154C23-CC47-31E7-65F4-9BF35C9F906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14214" y="2376311"/>
            <a:ext cx="12961440" cy="7488832"/>
          </a:xfrm>
          <a:prstGeom prst="rect">
            <a:avLst/>
          </a:prstGeom>
        </p:spPr>
      </p:pic>
      <p:sp>
        <p:nvSpPr>
          <p:cNvPr id="6" name="Rectangle 2">
            <a:extLst>
              <a:ext uri="{FF2B5EF4-FFF2-40B4-BE49-F238E27FC236}">
                <a16:creationId xmlns:a16="http://schemas.microsoft.com/office/drawing/2014/main" id="{EE70927B-104F-12E1-A0B6-E5FE6AE49DF6}"/>
              </a:ext>
            </a:extLst>
          </p:cNvPr>
          <p:cNvSpPr>
            <a:spLocks noGrp="1" noChangeArrowheads="1"/>
          </p:cNvSpPr>
          <p:nvPr>
            <p:ph type="body" sz="quarter" idx="14"/>
          </p:nvPr>
        </p:nvSpPr>
        <p:spPr bwMode="auto">
          <a:xfrm>
            <a:off x="13397799" y="2551212"/>
            <a:ext cx="4032449" cy="5693866"/>
          </a:xfrm>
          <a:prstGeom prst="rect">
            <a:avLst/>
          </a:prstGeom>
          <a:ln>
            <a:prstDash val="dash"/>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leo-Light (Body)"/>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leo-Light (Body)"/>
              </a:rPr>
              <a:t>The final dataset consists of 690 records.</a:t>
            </a:r>
          </a:p>
          <a:p>
            <a:pPr marL="0" marR="0" lvl="0" indent="0"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leo-Light (Body)"/>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leo-Light (Body)"/>
              </a:rPr>
              <a:t>During the train-test split, we required two classes of each WBS element. However, this situation occurred only once across eight projects for these WBS elements, so we removed these records. </a:t>
            </a:r>
          </a:p>
        </p:txBody>
      </p:sp>
    </p:spTree>
    <p:extLst>
      <p:ext uri="{BB962C8B-B14F-4D97-AF65-F5344CB8AC3E}">
        <p14:creationId xmlns:p14="http://schemas.microsoft.com/office/powerpoint/2010/main" val="207258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6581477" y="480760"/>
            <a:ext cx="5904656" cy="987125"/>
          </a:xfrm>
        </p:spPr>
        <p:txBody>
          <a:bodyPr/>
          <a:lstStyle/>
          <a:p>
            <a:r>
              <a:rPr lang="en-GB" sz="4400" dirty="0"/>
              <a:t>Label</a:t>
            </a:r>
            <a:r>
              <a:rPr lang="en-GB" sz="4400" dirty="0">
                <a:solidFill>
                  <a:schemeClr val="accent1"/>
                </a:solidFill>
              </a:rPr>
              <a:t> Encoding</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6" name="Rectangle 2">
            <a:extLst>
              <a:ext uri="{FF2B5EF4-FFF2-40B4-BE49-F238E27FC236}">
                <a16:creationId xmlns:a16="http://schemas.microsoft.com/office/drawing/2014/main" id="{EE70927B-104F-12E1-A0B6-E5FE6AE49DF6}"/>
              </a:ext>
            </a:extLst>
          </p:cNvPr>
          <p:cNvSpPr>
            <a:spLocks noGrp="1" noChangeArrowheads="1"/>
          </p:cNvSpPr>
          <p:nvPr>
            <p:ph type="body" sz="quarter" idx="14"/>
          </p:nvPr>
        </p:nvSpPr>
        <p:spPr bwMode="auto">
          <a:xfrm>
            <a:off x="4606702" y="2163619"/>
            <a:ext cx="9854206" cy="523220"/>
          </a:xfrm>
          <a:prstGeom prst="rect">
            <a:avLst/>
          </a:prstGeom>
          <a:ln>
            <a:prstDash val="dash"/>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1326612" lvl="1" indent="0">
              <a:buNone/>
            </a:pPr>
            <a:r>
              <a:rPr lang="en-CA" sz="2800" b="1" dirty="0">
                <a:solidFill>
                  <a:schemeClr val="accent1"/>
                </a:solidFill>
              </a:rPr>
              <a:t>Decision Tree &amp; Random Forest Regression:</a:t>
            </a:r>
          </a:p>
        </p:txBody>
      </p:sp>
      <p:pic>
        <p:nvPicPr>
          <p:cNvPr id="4" name="Picture 3">
            <a:extLst>
              <a:ext uri="{FF2B5EF4-FFF2-40B4-BE49-F238E27FC236}">
                <a16:creationId xmlns:a16="http://schemas.microsoft.com/office/drawing/2014/main" id="{FCF01DE0-0C69-D52D-EAFD-CF7BC9FE7C2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37555" y="3063658"/>
            <a:ext cx="15438584" cy="5464218"/>
          </a:xfrm>
          <a:prstGeom prst="rect">
            <a:avLst/>
          </a:prstGeom>
        </p:spPr>
      </p:pic>
    </p:spTree>
    <p:extLst>
      <p:ext uri="{BB962C8B-B14F-4D97-AF65-F5344CB8AC3E}">
        <p14:creationId xmlns:p14="http://schemas.microsoft.com/office/powerpoint/2010/main" val="398093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4318670" y="572487"/>
            <a:ext cx="6120680" cy="987125"/>
          </a:xfrm>
        </p:spPr>
        <p:txBody>
          <a:bodyPr/>
          <a:lstStyle/>
          <a:p>
            <a:r>
              <a:rPr lang="en-GB" sz="4400" dirty="0">
                <a:solidFill>
                  <a:schemeClr val="accent1"/>
                </a:solidFill>
              </a:rPr>
              <a:t>One-Hot Encoding</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6" name="Rectangle 2">
            <a:extLst>
              <a:ext uri="{FF2B5EF4-FFF2-40B4-BE49-F238E27FC236}">
                <a16:creationId xmlns:a16="http://schemas.microsoft.com/office/drawing/2014/main" id="{EE70927B-104F-12E1-A0B6-E5FE6AE49DF6}"/>
              </a:ext>
            </a:extLst>
          </p:cNvPr>
          <p:cNvSpPr>
            <a:spLocks noGrp="1" noChangeArrowheads="1"/>
          </p:cNvSpPr>
          <p:nvPr>
            <p:ph type="body" sz="quarter" idx="14"/>
          </p:nvPr>
        </p:nvSpPr>
        <p:spPr bwMode="auto">
          <a:xfrm>
            <a:off x="1510358" y="3023313"/>
            <a:ext cx="14200249" cy="1040285"/>
          </a:xfrm>
          <a:prstGeom prst="rect">
            <a:avLst/>
          </a:prstGeom>
          <a:ln>
            <a:prstDash val="dash"/>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1326612" lvl="1" indent="0">
              <a:buNone/>
            </a:pPr>
            <a:r>
              <a:rPr lang="en-CA" sz="2800" dirty="0">
                <a:solidFill>
                  <a:schemeClr val="accent1"/>
                </a:solidFill>
              </a:rPr>
              <a:t>Linear Regression, Support Vector Machine</a:t>
            </a:r>
          </a:p>
          <a:p>
            <a:pPr marL="2498141" lvl="2" indent="-457200"/>
            <a:r>
              <a:rPr lang="en-CA" sz="2800" dirty="0"/>
              <a:t>New Column for Each Portfolio WBS</a:t>
            </a:r>
          </a:p>
        </p:txBody>
      </p:sp>
      <p:sp>
        <p:nvSpPr>
          <p:cNvPr id="3" name="TextBox 2">
            <a:extLst>
              <a:ext uri="{FF2B5EF4-FFF2-40B4-BE49-F238E27FC236}">
                <a16:creationId xmlns:a16="http://schemas.microsoft.com/office/drawing/2014/main" id="{3B515575-B2CA-EDE3-8D0D-287C310BD42C}"/>
              </a:ext>
            </a:extLst>
          </p:cNvPr>
          <p:cNvSpPr txBox="1"/>
          <p:nvPr/>
        </p:nvSpPr>
        <p:spPr>
          <a:xfrm>
            <a:off x="4477358" y="5143500"/>
            <a:ext cx="11233249" cy="2062103"/>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lvl="2" indent="0">
              <a:buNone/>
            </a:pPr>
            <a:r>
              <a:rPr lang="en-CA" sz="3200" b="1" dirty="0">
                <a:solidFill>
                  <a:schemeClr val="tx1"/>
                </a:solidFill>
              </a:rPr>
              <a:t>Portfolio_WBS_11 Portfolio_WBS_23 Portfolio_24</a:t>
            </a:r>
          </a:p>
          <a:p>
            <a:pPr lvl="2" indent="0">
              <a:buNone/>
            </a:pPr>
            <a:r>
              <a:rPr lang="en-CA" b="1" dirty="0">
                <a:solidFill>
                  <a:schemeClr val="tx1"/>
                </a:solidFill>
              </a:rPr>
              <a:t>              1                             0                             0</a:t>
            </a:r>
          </a:p>
          <a:p>
            <a:pPr lvl="2" indent="0">
              <a:buNone/>
            </a:pPr>
            <a:r>
              <a:rPr lang="en-CA" sz="3200" b="1" dirty="0">
                <a:solidFill>
                  <a:schemeClr val="tx1"/>
                </a:solidFill>
              </a:rPr>
              <a:t>              0                             0                             1</a:t>
            </a:r>
          </a:p>
          <a:p>
            <a:pPr lvl="2" indent="0">
              <a:buNone/>
            </a:pPr>
            <a:r>
              <a:rPr lang="en-CA" b="1" dirty="0">
                <a:solidFill>
                  <a:schemeClr val="tx1"/>
                </a:solidFill>
              </a:rPr>
              <a:t>              0                             1                              0</a:t>
            </a:r>
            <a:endParaRPr lang="en-CA" sz="3200" b="1" dirty="0">
              <a:solidFill>
                <a:schemeClr val="tx1"/>
              </a:solidFill>
            </a:endParaRPr>
          </a:p>
        </p:txBody>
      </p:sp>
      <p:pic>
        <p:nvPicPr>
          <p:cNvPr id="7" name="Picture 6">
            <a:extLst>
              <a:ext uri="{FF2B5EF4-FFF2-40B4-BE49-F238E27FC236}">
                <a16:creationId xmlns:a16="http://schemas.microsoft.com/office/drawing/2014/main" id="{F6957419-EBF0-D5C6-EBBC-D67DA7F3CEAC}"/>
              </a:ext>
            </a:extLst>
          </p:cNvPr>
          <p:cNvPicPr>
            <a:picLocks noChangeAspect="1"/>
          </p:cNvPicPr>
          <p:nvPr/>
        </p:nvPicPr>
        <p:blipFill>
          <a:blip r:embed="rId4"/>
          <a:stretch>
            <a:fillRect/>
          </a:stretch>
        </p:blipFill>
        <p:spPr>
          <a:xfrm>
            <a:off x="1336208" y="4711452"/>
            <a:ext cx="2873428" cy="2622441"/>
          </a:xfrm>
          <a:prstGeom prst="rect">
            <a:avLst/>
          </a:prstGeom>
        </p:spPr>
      </p:pic>
    </p:spTree>
    <p:extLst>
      <p:ext uri="{BB962C8B-B14F-4D97-AF65-F5344CB8AC3E}">
        <p14:creationId xmlns:p14="http://schemas.microsoft.com/office/powerpoint/2010/main" val="381691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BA67002-145E-62D6-E87F-94A3F60DC487}"/>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447" r="1239"/>
          <a:stretch/>
        </p:blipFill>
        <p:spPr>
          <a:xfrm>
            <a:off x="1798390" y="1036999"/>
            <a:ext cx="15481720" cy="5834693"/>
          </a:xfrm>
        </p:spPr>
      </p:pic>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9" name="テキスト プレースホルダー 8"/>
          <p:cNvSpPr>
            <a:spLocks noGrp="1"/>
          </p:cNvSpPr>
          <p:nvPr>
            <p:ph type="body" sz="quarter" idx="13"/>
          </p:nvPr>
        </p:nvSpPr>
        <p:spPr>
          <a:xfrm>
            <a:off x="1978409" y="6878648"/>
            <a:ext cx="13969552" cy="1800200"/>
          </a:xfrm>
        </p:spPr>
        <p:txBody>
          <a:bodyPr/>
          <a:lstStyle/>
          <a:p>
            <a:r>
              <a:rPr lang="en-GB" sz="4400" dirty="0">
                <a:solidFill>
                  <a:schemeClr val="accent1"/>
                </a:solidFill>
              </a:rPr>
              <a:t>Machine Learning Results</a:t>
            </a:r>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14" name="Group 13">
            <a:extLst>
              <a:ext uri="{FF2B5EF4-FFF2-40B4-BE49-F238E27FC236}">
                <a16:creationId xmlns:a16="http://schemas.microsoft.com/office/drawing/2014/main" id="{EE741499-EDC2-6C12-0B5B-91632BFD8813}"/>
              </a:ext>
            </a:extLst>
          </p:cNvPr>
          <p:cNvGrpSpPr/>
          <p:nvPr/>
        </p:nvGrpSpPr>
        <p:grpSpPr>
          <a:xfrm>
            <a:off x="14255773" y="282960"/>
            <a:ext cx="3544482" cy="552097"/>
            <a:chOff x="14255773" y="282960"/>
            <a:chExt cx="3544482" cy="552097"/>
          </a:xfrm>
        </p:grpSpPr>
        <p:pic>
          <p:nvPicPr>
            <p:cNvPr id="15" name="Picture 14">
              <a:extLst>
                <a:ext uri="{FF2B5EF4-FFF2-40B4-BE49-F238E27FC236}">
                  <a16:creationId xmlns:a16="http://schemas.microsoft.com/office/drawing/2014/main" id="{20AB809B-15FF-4437-66E1-616B36A4968A}"/>
                </a:ext>
              </a:extLst>
            </p:cNvPr>
            <p:cNvPicPr>
              <a:picLocks noChangeAspect="1"/>
            </p:cNvPicPr>
            <p:nvPr/>
          </p:nvPicPr>
          <p:blipFill>
            <a:blip r:embed="rId4"/>
            <a:stretch>
              <a:fillRect/>
            </a:stretch>
          </p:blipFill>
          <p:spPr>
            <a:xfrm>
              <a:off x="17109091" y="282960"/>
              <a:ext cx="691164" cy="552097"/>
            </a:xfrm>
            <a:prstGeom prst="rect">
              <a:avLst/>
            </a:prstGeom>
          </p:spPr>
        </p:pic>
        <p:pic>
          <p:nvPicPr>
            <p:cNvPr id="24" name="Picture 23">
              <a:extLst>
                <a:ext uri="{FF2B5EF4-FFF2-40B4-BE49-F238E27FC236}">
                  <a16:creationId xmlns:a16="http://schemas.microsoft.com/office/drawing/2014/main" id="{ED16E528-DDDE-F0B6-1635-8F9CE749EF38}"/>
                </a:ext>
              </a:extLst>
            </p:cNvPr>
            <p:cNvPicPr>
              <a:picLocks noChangeAspect="1"/>
            </p:cNvPicPr>
            <p:nvPr/>
          </p:nvPicPr>
          <p:blipFill>
            <a:blip r:embed="rId5"/>
            <a:stretch>
              <a:fillRect/>
            </a:stretch>
          </p:blipFill>
          <p:spPr>
            <a:xfrm>
              <a:off x="14255773" y="282960"/>
              <a:ext cx="2853317" cy="552097"/>
            </a:xfrm>
            <a:prstGeom prst="rect">
              <a:avLst/>
            </a:prstGeom>
          </p:spPr>
        </p:pic>
      </p:grpSp>
    </p:spTree>
    <p:extLst>
      <p:ext uri="{BB962C8B-B14F-4D97-AF65-F5344CB8AC3E}">
        <p14:creationId xmlns:p14="http://schemas.microsoft.com/office/powerpoint/2010/main" val="3399759086"/>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9" name="テキスト プレースホルダー 8"/>
          <p:cNvSpPr>
            <a:spLocks noGrp="1"/>
          </p:cNvSpPr>
          <p:nvPr>
            <p:ph type="body" sz="quarter" idx="13"/>
          </p:nvPr>
        </p:nvSpPr>
        <p:spPr>
          <a:xfrm>
            <a:off x="1455833" y="-372393"/>
            <a:ext cx="13969552" cy="1800200"/>
          </a:xfrm>
        </p:spPr>
        <p:txBody>
          <a:bodyPr/>
          <a:lstStyle/>
          <a:p>
            <a:r>
              <a:rPr lang="en-GB" dirty="0"/>
              <a:t>Accuracy of Models for </a:t>
            </a:r>
            <a:r>
              <a:rPr lang="en-GB" dirty="0">
                <a:solidFill>
                  <a:schemeClr val="accent1"/>
                </a:solidFill>
              </a:rPr>
              <a:t>Different Tolerance</a:t>
            </a:r>
            <a:endParaRPr lang="en-GB" sz="4400" dirty="0">
              <a:solidFill>
                <a:schemeClr val="accent1"/>
              </a:solidFill>
            </a:endParaRPr>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14" name="Group 13">
            <a:extLst>
              <a:ext uri="{FF2B5EF4-FFF2-40B4-BE49-F238E27FC236}">
                <a16:creationId xmlns:a16="http://schemas.microsoft.com/office/drawing/2014/main" id="{EE741499-EDC2-6C12-0B5B-91632BFD8813}"/>
              </a:ext>
            </a:extLst>
          </p:cNvPr>
          <p:cNvGrpSpPr/>
          <p:nvPr/>
        </p:nvGrpSpPr>
        <p:grpSpPr>
          <a:xfrm>
            <a:off x="14255773" y="282960"/>
            <a:ext cx="3544482" cy="552097"/>
            <a:chOff x="14255773" y="282960"/>
            <a:chExt cx="3544482" cy="552097"/>
          </a:xfrm>
        </p:grpSpPr>
        <p:pic>
          <p:nvPicPr>
            <p:cNvPr id="15" name="Picture 14">
              <a:extLst>
                <a:ext uri="{FF2B5EF4-FFF2-40B4-BE49-F238E27FC236}">
                  <a16:creationId xmlns:a16="http://schemas.microsoft.com/office/drawing/2014/main" id="{20AB809B-15FF-4437-66E1-616B36A4968A}"/>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24" name="Picture 23">
              <a:extLst>
                <a:ext uri="{FF2B5EF4-FFF2-40B4-BE49-F238E27FC236}">
                  <a16:creationId xmlns:a16="http://schemas.microsoft.com/office/drawing/2014/main" id="{ED16E528-DDDE-F0B6-1635-8F9CE749EF3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5" name="Picture Placeholder 4">
            <a:extLst>
              <a:ext uri="{FF2B5EF4-FFF2-40B4-BE49-F238E27FC236}">
                <a16:creationId xmlns:a16="http://schemas.microsoft.com/office/drawing/2014/main" id="{F750F9CB-77AA-3C3B-77B0-10B5A904C73B}"/>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54" b="-132"/>
          <a:stretch/>
        </p:blipFill>
        <p:spPr>
          <a:xfrm>
            <a:off x="2204539" y="1575626"/>
            <a:ext cx="9330300" cy="79998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Rectangle 2">
            <a:extLst>
              <a:ext uri="{FF2B5EF4-FFF2-40B4-BE49-F238E27FC236}">
                <a16:creationId xmlns:a16="http://schemas.microsoft.com/office/drawing/2014/main" id="{47E7A1E7-F238-0206-8B31-F3C2983644C8}"/>
              </a:ext>
            </a:extLst>
          </p:cNvPr>
          <p:cNvSpPr txBox="1">
            <a:spLocks noChangeArrowheads="1"/>
          </p:cNvSpPr>
          <p:nvPr/>
        </p:nvSpPr>
        <p:spPr bwMode="auto">
          <a:xfrm>
            <a:off x="12478999" y="3414957"/>
            <a:ext cx="5161151" cy="2160591"/>
          </a:xfrm>
          <a:prstGeom prst="rect">
            <a:avLst/>
          </a:prstGeom>
          <a:ln w="25400" cap="flat" cmpd="sng" algn="ctr">
            <a:solidFill>
              <a:schemeClr val="accent2"/>
            </a:solidFill>
            <a:prstDash val="dash"/>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marL="0" indent="0" algn="l" defTabSz="1632753" rtl="0" eaLnBrk="1" latinLnBrk="0" hangingPunct="1">
              <a:spcBef>
                <a:spcPct val="20000"/>
              </a:spcBef>
              <a:buFontTx/>
              <a:buNone/>
              <a:defRPr sz="3200" kern="1200" baseline="0">
                <a:solidFill>
                  <a:schemeClr val="dk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dk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dk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dk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dk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dk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dk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dk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dk1"/>
                </a:solidFill>
                <a:latin typeface="+mn-lt"/>
                <a:ea typeface="+mn-ea"/>
                <a:cs typeface="+mn-cs"/>
              </a:defRPr>
            </a:lvl9pPr>
          </a:lstStyle>
          <a:p>
            <a:r>
              <a:rPr lang="en-CA" sz="2400" b="1" dirty="0"/>
              <a:t>Expectation is 15% margin of error</a:t>
            </a:r>
          </a:p>
          <a:p>
            <a:endParaRPr lang="en-CA" sz="2400" b="1" dirty="0"/>
          </a:p>
          <a:p>
            <a:endParaRPr lang="en-CA" sz="2400" b="1" dirty="0"/>
          </a:p>
          <a:p>
            <a:r>
              <a:rPr lang="en-CA" sz="2400" b="1" dirty="0"/>
              <a:t>Best Performing model is Random Forest with 26.52%</a:t>
            </a:r>
          </a:p>
        </p:txBody>
      </p:sp>
    </p:spTree>
    <p:extLst>
      <p:ext uri="{BB962C8B-B14F-4D97-AF65-F5344CB8AC3E}">
        <p14:creationId xmlns:p14="http://schemas.microsoft.com/office/powerpoint/2010/main" val="3147331232"/>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3886622" y="823731"/>
            <a:ext cx="14185576" cy="987125"/>
          </a:xfrm>
        </p:spPr>
        <p:txBody>
          <a:bodyPr/>
          <a:lstStyle/>
          <a:p>
            <a:r>
              <a:rPr lang="en-GB" sz="3600" b="1" dirty="0">
                <a:solidFill>
                  <a:schemeClr val="accent1"/>
                </a:solidFill>
              </a:rPr>
              <a:t>Inconsistency in Months in </a:t>
            </a:r>
            <a:r>
              <a:rPr lang="en-GB" sz="3600" b="1" dirty="0"/>
              <a:t>EDM and Portfolio WBS Sheet</a:t>
            </a:r>
            <a:endParaRPr lang="en-US" sz="3600" b="1" dirty="0"/>
          </a:p>
        </p:txBody>
      </p:sp>
      <p:sp>
        <p:nvSpPr>
          <p:cNvPr id="20" name="テキスト プレースホルダー 19"/>
          <p:cNvSpPr>
            <a:spLocks noGrp="1"/>
          </p:cNvSpPr>
          <p:nvPr>
            <p:ph type="body" sz="quarter" idx="15"/>
          </p:nvPr>
        </p:nvSpPr>
        <p:spPr>
          <a:xfrm>
            <a:off x="1370321" y="2920332"/>
            <a:ext cx="3884453" cy="721683"/>
          </a:xfrm>
        </p:spPr>
        <p:txBody>
          <a:bodyPr/>
          <a:lstStyle/>
          <a:p>
            <a:r>
              <a:rPr lang="en-CA" b="1" dirty="0"/>
              <a:t>Portfolio Sheet</a:t>
            </a:r>
          </a:p>
        </p:txBody>
      </p:sp>
      <p:sp>
        <p:nvSpPr>
          <p:cNvPr id="21" name="テキスト プレースホルダー 20"/>
          <p:cNvSpPr>
            <a:spLocks noGrp="1"/>
          </p:cNvSpPr>
          <p:nvPr>
            <p:ph type="body" sz="quarter" idx="16"/>
          </p:nvPr>
        </p:nvSpPr>
        <p:spPr>
          <a:xfrm>
            <a:off x="3238550" y="3559324"/>
            <a:ext cx="11665296" cy="987124"/>
          </a:xfrm>
        </p:spPr>
        <p:txBody>
          <a:bodyPr>
            <a:noAutofit/>
          </a:bodyPr>
          <a:lstStyle/>
          <a:p>
            <a:r>
              <a:rPr lang="en-CA" dirty="0">
                <a:solidFill>
                  <a:schemeClr val="bg1"/>
                </a:solidFill>
              </a:rPr>
              <a:t>WBS Element 11 has work from April to November</a:t>
            </a:r>
          </a:p>
        </p:txBody>
      </p:sp>
      <p:sp>
        <p:nvSpPr>
          <p:cNvPr id="22" name="テキスト プレースホルダー 21"/>
          <p:cNvSpPr>
            <a:spLocks noGrp="1"/>
          </p:cNvSpPr>
          <p:nvPr>
            <p:ph type="body" sz="quarter" idx="17"/>
          </p:nvPr>
        </p:nvSpPr>
        <p:spPr>
          <a:xfrm>
            <a:off x="1370321" y="5905330"/>
            <a:ext cx="4172485" cy="721683"/>
          </a:xfrm>
        </p:spPr>
        <p:txBody>
          <a:bodyPr/>
          <a:lstStyle/>
          <a:p>
            <a:r>
              <a:rPr lang="en-CA" b="1" dirty="0"/>
              <a:t>EDM P01-EMB Sheet</a:t>
            </a:r>
          </a:p>
        </p:txBody>
      </p:sp>
      <p:sp>
        <p:nvSpPr>
          <p:cNvPr id="23" name="テキスト プレースホルダー 22"/>
          <p:cNvSpPr>
            <a:spLocks noGrp="1"/>
          </p:cNvSpPr>
          <p:nvPr>
            <p:ph type="body" sz="quarter" idx="18"/>
          </p:nvPr>
        </p:nvSpPr>
        <p:spPr>
          <a:xfrm>
            <a:off x="3166542" y="6583659"/>
            <a:ext cx="12025336" cy="987125"/>
          </a:xfrm>
        </p:spPr>
        <p:txBody>
          <a:bodyPr>
            <a:normAutofit/>
          </a:bodyPr>
          <a:lstStyle/>
          <a:p>
            <a:r>
              <a:rPr lang="en-CA" b="1" dirty="0">
                <a:solidFill>
                  <a:schemeClr val="bg1"/>
                </a:solidFill>
                <a:latin typeface="Aleo-Light (Body)"/>
              </a:rPr>
              <a:t>WBS Element 11 has work planned in May and November for 1, 8 days respectively</a:t>
            </a:r>
          </a:p>
        </p:txBody>
      </p:sp>
      <p:grpSp>
        <p:nvGrpSpPr>
          <p:cNvPr id="4" name="Group 3">
            <a:extLst>
              <a:ext uri="{FF2B5EF4-FFF2-40B4-BE49-F238E27FC236}">
                <a16:creationId xmlns:a16="http://schemas.microsoft.com/office/drawing/2014/main" id="{780018CD-B112-0DAA-884D-707C3759A889}"/>
              </a:ext>
            </a:extLst>
          </p:cNvPr>
          <p:cNvGrpSpPr/>
          <p:nvPr/>
        </p:nvGrpSpPr>
        <p:grpSpPr>
          <a:xfrm>
            <a:off x="14255773" y="282960"/>
            <a:ext cx="3544482" cy="552097"/>
            <a:chOff x="14255773" y="282960"/>
            <a:chExt cx="3544482" cy="552097"/>
          </a:xfrm>
        </p:grpSpPr>
        <p:pic>
          <p:nvPicPr>
            <p:cNvPr id="6" name="Picture 5">
              <a:extLst>
                <a:ext uri="{FF2B5EF4-FFF2-40B4-BE49-F238E27FC236}">
                  <a16:creationId xmlns:a16="http://schemas.microsoft.com/office/drawing/2014/main" id="{5AC80269-7C6A-4EE3-9508-9CE0C9334C15}"/>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7" name="Picture 6">
              <a:extLst>
                <a:ext uri="{FF2B5EF4-FFF2-40B4-BE49-F238E27FC236}">
                  <a16:creationId xmlns:a16="http://schemas.microsoft.com/office/drawing/2014/main" id="{56655FF9-340A-C9CE-D3DF-4063E2C614CA}"/>
                </a:ext>
              </a:extLst>
            </p:cNvPr>
            <p:cNvPicPr>
              <a:picLocks noChangeAspect="1"/>
            </p:cNvPicPr>
            <p:nvPr/>
          </p:nvPicPr>
          <p:blipFill>
            <a:blip r:embed="rId3"/>
            <a:stretch>
              <a:fillRect/>
            </a:stretch>
          </p:blipFill>
          <p:spPr>
            <a:xfrm>
              <a:off x="14255773" y="282960"/>
              <a:ext cx="2853317" cy="552097"/>
            </a:xfrm>
            <a:prstGeom prst="rect">
              <a:avLst/>
            </a:prstGeom>
          </p:spPr>
        </p:pic>
      </p:grpSp>
    </p:spTree>
    <p:extLst>
      <p:ext uri="{BB962C8B-B14F-4D97-AF65-F5344CB8AC3E}">
        <p14:creationId xmlns:p14="http://schemas.microsoft.com/office/powerpoint/2010/main" val="3358025671"/>
      </p:ext>
    </p:extLst>
  </p:cSld>
  <p:clrMapOvr>
    <a:masterClrMapping/>
  </p:clrMapOvr>
  <mc:AlternateContent xmlns:mc="http://schemas.openxmlformats.org/markup-compatibility/2006" xmlns:p14="http://schemas.microsoft.com/office/powerpoint/2010/main">
    <mc:Choice Requires="p14">
      <p:transition spd="slow" p14:dur="1100" advTm="7793">
        <p14:switch dir="r"/>
      </p:transition>
    </mc:Choice>
    <mc:Fallback xmlns="">
      <p:transition spd="slow" advTm="779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3886622" y="823731"/>
            <a:ext cx="14185576" cy="987125"/>
          </a:xfrm>
        </p:spPr>
        <p:txBody>
          <a:bodyPr/>
          <a:lstStyle/>
          <a:p>
            <a:r>
              <a:rPr lang="en-GB" sz="3600" b="1" dirty="0"/>
              <a:t>Actual Cost Sheet</a:t>
            </a:r>
            <a:r>
              <a:rPr lang="en-GB" sz="3600" b="1" dirty="0">
                <a:solidFill>
                  <a:schemeClr val="accent1"/>
                </a:solidFill>
              </a:rPr>
              <a:t> Merged for Visualization</a:t>
            </a:r>
            <a:endParaRPr lang="en-US" sz="3600" b="1" dirty="0"/>
          </a:p>
        </p:txBody>
      </p:sp>
      <p:grpSp>
        <p:nvGrpSpPr>
          <p:cNvPr id="4" name="Group 3">
            <a:extLst>
              <a:ext uri="{FF2B5EF4-FFF2-40B4-BE49-F238E27FC236}">
                <a16:creationId xmlns:a16="http://schemas.microsoft.com/office/drawing/2014/main" id="{780018CD-B112-0DAA-884D-707C3759A889}"/>
              </a:ext>
            </a:extLst>
          </p:cNvPr>
          <p:cNvGrpSpPr/>
          <p:nvPr/>
        </p:nvGrpSpPr>
        <p:grpSpPr>
          <a:xfrm>
            <a:off x="14255773" y="282960"/>
            <a:ext cx="3544482" cy="552097"/>
            <a:chOff x="14255773" y="282960"/>
            <a:chExt cx="3544482" cy="552097"/>
          </a:xfrm>
        </p:grpSpPr>
        <p:pic>
          <p:nvPicPr>
            <p:cNvPr id="6" name="Picture 5">
              <a:extLst>
                <a:ext uri="{FF2B5EF4-FFF2-40B4-BE49-F238E27FC236}">
                  <a16:creationId xmlns:a16="http://schemas.microsoft.com/office/drawing/2014/main" id="{5AC80269-7C6A-4EE3-9508-9CE0C9334C15}"/>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7" name="Picture 6">
              <a:extLst>
                <a:ext uri="{FF2B5EF4-FFF2-40B4-BE49-F238E27FC236}">
                  <a16:creationId xmlns:a16="http://schemas.microsoft.com/office/drawing/2014/main" id="{56655FF9-340A-C9CE-D3DF-4063E2C614CA}"/>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17" name="Picture 16">
            <a:extLst>
              <a:ext uri="{FF2B5EF4-FFF2-40B4-BE49-F238E27FC236}">
                <a16:creationId xmlns:a16="http://schemas.microsoft.com/office/drawing/2014/main" id="{7FC2E355-5A58-489F-7589-472462A5914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85459" y="2325083"/>
            <a:ext cx="16469214" cy="7253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3544562"/>
      </p:ext>
    </p:extLst>
  </p:cSld>
  <p:clrMapOvr>
    <a:masterClrMapping/>
  </p:clrMapOvr>
  <mc:AlternateContent xmlns:mc="http://schemas.openxmlformats.org/markup-compatibility/2006" xmlns:p14="http://schemas.microsoft.com/office/powerpoint/2010/main">
    <mc:Choice Requires="p14">
      <p:transition spd="slow" p14:dur="1100" advTm="7793">
        <p14:switch dir="r"/>
      </p:transition>
    </mc:Choice>
    <mc:Fallback xmlns="">
      <p:transition spd="slow" advTm="779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5902846" y="1831132"/>
            <a:ext cx="5184576" cy="987125"/>
          </a:xfrm>
        </p:spPr>
        <p:txBody>
          <a:bodyPr/>
          <a:lstStyle/>
          <a:p>
            <a:r>
              <a:rPr lang="en-GB" sz="2800" b="1" dirty="0">
                <a:solidFill>
                  <a:schemeClr val="accent1"/>
                </a:solidFill>
              </a:rPr>
              <a:t>Preview of Final Dataset</a:t>
            </a:r>
            <a:endParaRPr lang="en-US" sz="2800" b="1" dirty="0"/>
          </a:p>
        </p:txBody>
      </p:sp>
      <p:grpSp>
        <p:nvGrpSpPr>
          <p:cNvPr id="4" name="Group 3">
            <a:extLst>
              <a:ext uri="{FF2B5EF4-FFF2-40B4-BE49-F238E27FC236}">
                <a16:creationId xmlns:a16="http://schemas.microsoft.com/office/drawing/2014/main" id="{780018CD-B112-0DAA-884D-707C3759A889}"/>
              </a:ext>
            </a:extLst>
          </p:cNvPr>
          <p:cNvGrpSpPr/>
          <p:nvPr/>
        </p:nvGrpSpPr>
        <p:grpSpPr>
          <a:xfrm>
            <a:off x="14255773" y="282960"/>
            <a:ext cx="3544482" cy="552097"/>
            <a:chOff x="14255773" y="282960"/>
            <a:chExt cx="3544482" cy="552097"/>
          </a:xfrm>
        </p:grpSpPr>
        <p:pic>
          <p:nvPicPr>
            <p:cNvPr id="6" name="Picture 5">
              <a:extLst>
                <a:ext uri="{FF2B5EF4-FFF2-40B4-BE49-F238E27FC236}">
                  <a16:creationId xmlns:a16="http://schemas.microsoft.com/office/drawing/2014/main" id="{5AC80269-7C6A-4EE3-9508-9CE0C9334C15}"/>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7" name="Picture 6">
              <a:extLst>
                <a:ext uri="{FF2B5EF4-FFF2-40B4-BE49-F238E27FC236}">
                  <a16:creationId xmlns:a16="http://schemas.microsoft.com/office/drawing/2014/main" id="{56655FF9-340A-C9CE-D3DF-4063E2C614CA}"/>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12" name="Rectangle: Rounded Corners 11">
            <a:extLst>
              <a:ext uri="{FF2B5EF4-FFF2-40B4-BE49-F238E27FC236}">
                <a16:creationId xmlns:a16="http://schemas.microsoft.com/office/drawing/2014/main" id="{86D85208-53A3-2AFF-B96A-4CB1469543DE}"/>
              </a:ext>
            </a:extLst>
          </p:cNvPr>
          <p:cNvSpPr/>
          <p:nvPr/>
        </p:nvSpPr>
        <p:spPr>
          <a:xfrm>
            <a:off x="9533310" y="1124092"/>
            <a:ext cx="2215802" cy="5788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sz="2400" b="1" dirty="0"/>
          </a:p>
          <a:p>
            <a:pPr algn="ctr"/>
            <a:r>
              <a:rPr lang="en-CA" sz="2400" b="1" dirty="0"/>
              <a:t>Project Name</a:t>
            </a:r>
          </a:p>
          <a:p>
            <a:pPr algn="ctr"/>
            <a:endParaRPr lang="en-CA" sz="2400" b="1" dirty="0"/>
          </a:p>
        </p:txBody>
      </p:sp>
      <p:sp>
        <p:nvSpPr>
          <p:cNvPr id="13" name="Rectangle: Rounded Corners 12">
            <a:extLst>
              <a:ext uri="{FF2B5EF4-FFF2-40B4-BE49-F238E27FC236}">
                <a16:creationId xmlns:a16="http://schemas.microsoft.com/office/drawing/2014/main" id="{EF72703F-CB32-A7A9-9C56-D21AB65E8B1D}"/>
              </a:ext>
            </a:extLst>
          </p:cNvPr>
          <p:cNvSpPr/>
          <p:nvPr/>
        </p:nvSpPr>
        <p:spPr>
          <a:xfrm>
            <a:off x="6910958" y="1124092"/>
            <a:ext cx="2376265" cy="5788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2000" b="1" dirty="0"/>
              <a:t>Year-Month</a:t>
            </a:r>
          </a:p>
        </p:txBody>
      </p:sp>
      <p:sp>
        <p:nvSpPr>
          <p:cNvPr id="16" name="タイトル 17">
            <a:extLst>
              <a:ext uri="{FF2B5EF4-FFF2-40B4-BE49-F238E27FC236}">
                <a16:creationId xmlns:a16="http://schemas.microsoft.com/office/drawing/2014/main" id="{5953E146-8E99-182B-7811-9273829DDA49}"/>
              </a:ext>
            </a:extLst>
          </p:cNvPr>
          <p:cNvSpPr txBox="1">
            <a:spLocks/>
          </p:cNvSpPr>
          <p:nvPr/>
        </p:nvSpPr>
        <p:spPr>
          <a:xfrm>
            <a:off x="1194679" y="-254249"/>
            <a:ext cx="12419249" cy="1568691"/>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6000" kern="1200" baseline="0">
                <a:solidFill>
                  <a:schemeClr val="tx1"/>
                </a:solidFill>
                <a:latin typeface="+mj-lt"/>
                <a:ea typeface="+mj-ea"/>
                <a:cs typeface="+mj-cs"/>
              </a:defRPr>
            </a:lvl1pPr>
          </a:lstStyle>
          <a:p>
            <a:pPr marL="3265505" lvl="4" indent="0">
              <a:buNone/>
            </a:pPr>
            <a:r>
              <a:rPr lang="en-CA" sz="2800" b="1" dirty="0"/>
              <a:t>Actual Cost Sheet Merged with Machine Learning Results on the following columns</a:t>
            </a:r>
          </a:p>
        </p:txBody>
      </p:sp>
      <p:sp>
        <p:nvSpPr>
          <p:cNvPr id="19" name="Rectangle: Rounded Corners 18">
            <a:extLst>
              <a:ext uri="{FF2B5EF4-FFF2-40B4-BE49-F238E27FC236}">
                <a16:creationId xmlns:a16="http://schemas.microsoft.com/office/drawing/2014/main" id="{C0216B72-584C-4895-6289-1AA0EDD5E839}"/>
              </a:ext>
            </a:extLst>
          </p:cNvPr>
          <p:cNvSpPr/>
          <p:nvPr/>
        </p:nvSpPr>
        <p:spPr>
          <a:xfrm>
            <a:off x="4678710" y="1124092"/>
            <a:ext cx="1921774" cy="5788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sz="2000" b="1" dirty="0"/>
          </a:p>
          <a:p>
            <a:pPr algn="ctr"/>
            <a:r>
              <a:rPr lang="en-CA" sz="2000" b="1" dirty="0"/>
              <a:t>Portfolio WBS</a:t>
            </a:r>
          </a:p>
          <a:p>
            <a:pPr algn="ctr"/>
            <a:endParaRPr lang="en-CA" sz="2000" b="1" dirty="0"/>
          </a:p>
        </p:txBody>
      </p:sp>
      <p:pic>
        <p:nvPicPr>
          <p:cNvPr id="2" name="Picture 1">
            <a:extLst>
              <a:ext uri="{FF2B5EF4-FFF2-40B4-BE49-F238E27FC236}">
                <a16:creationId xmlns:a16="http://schemas.microsoft.com/office/drawing/2014/main" id="{2E1912A8-82A2-C01A-5150-7B96563DE858}"/>
              </a:ext>
            </a:extLst>
          </p:cNvPr>
          <p:cNvPicPr>
            <a:picLocks noChangeAspect="1"/>
          </p:cNvPicPr>
          <p:nvPr/>
        </p:nvPicPr>
        <p:blipFill>
          <a:blip r:embed="rId4"/>
          <a:stretch>
            <a:fillRect/>
          </a:stretch>
        </p:blipFill>
        <p:spPr>
          <a:xfrm>
            <a:off x="1131181" y="2623220"/>
            <a:ext cx="15330284" cy="1984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B00F1B9-F56D-B7C5-E5EC-55BB22BFEEBF}"/>
              </a:ext>
            </a:extLst>
          </p:cNvPr>
          <p:cNvPicPr>
            <a:picLocks noChangeAspect="1"/>
          </p:cNvPicPr>
          <p:nvPr/>
        </p:nvPicPr>
        <p:blipFill>
          <a:blip r:embed="rId5"/>
          <a:stretch>
            <a:fillRect/>
          </a:stretch>
        </p:blipFill>
        <p:spPr>
          <a:xfrm>
            <a:off x="1078310" y="4769449"/>
            <a:ext cx="15382190" cy="1814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4FD8C44-F0D8-557B-AC59-5CA5FEFDA6F7}"/>
              </a:ext>
            </a:extLst>
          </p:cNvPr>
          <p:cNvPicPr>
            <a:picLocks noChangeAspect="1"/>
          </p:cNvPicPr>
          <p:nvPr/>
        </p:nvPicPr>
        <p:blipFill>
          <a:blip r:embed="rId6"/>
          <a:stretch>
            <a:fillRect/>
          </a:stretch>
        </p:blipFill>
        <p:spPr>
          <a:xfrm>
            <a:off x="1078310" y="6799684"/>
            <a:ext cx="15409950" cy="3139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9997992"/>
      </p:ext>
    </p:extLst>
  </p:cSld>
  <p:clrMapOvr>
    <a:masterClrMapping/>
  </p:clrMapOvr>
  <mc:AlternateContent xmlns:mc="http://schemas.openxmlformats.org/markup-compatibility/2006" xmlns:p14="http://schemas.microsoft.com/office/powerpoint/2010/main">
    <mc:Choice Requires="p14">
      <p:transition spd="slow" p14:dur="1100" advTm="7793">
        <p14:switch dir="r"/>
      </p:transition>
    </mc:Choice>
    <mc:Fallback xmlns="">
      <p:transition spd="slow" advTm="7793">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sp>
        <p:nvSpPr>
          <p:cNvPr id="13" name="TextBox 12">
            <a:extLst>
              <a:ext uri="{FF2B5EF4-FFF2-40B4-BE49-F238E27FC236}">
                <a16:creationId xmlns:a16="http://schemas.microsoft.com/office/drawing/2014/main" id="{F55507CB-C658-EF20-7996-6C70B1A058E9}"/>
              </a:ext>
            </a:extLst>
          </p:cNvPr>
          <p:cNvSpPr txBox="1"/>
          <p:nvPr/>
        </p:nvSpPr>
        <p:spPr>
          <a:xfrm>
            <a:off x="2446462" y="814309"/>
            <a:ext cx="7272808" cy="646331"/>
          </a:xfrm>
          <a:prstGeom prst="rect">
            <a:avLst/>
          </a:prstGeom>
          <a:noFill/>
        </p:spPr>
        <p:txBody>
          <a:bodyPr wrap="square">
            <a:spAutoFit/>
          </a:bodyPr>
          <a:lstStyle/>
          <a:p>
            <a:r>
              <a:rPr lang="en-GB" sz="3600" b="1" dirty="0"/>
              <a:t>Star Schema with</a:t>
            </a:r>
            <a:r>
              <a:rPr lang="en-GB" sz="3600" b="1" dirty="0">
                <a:solidFill>
                  <a:schemeClr val="accent1"/>
                </a:solidFill>
              </a:rPr>
              <a:t> 2 Fact Tables</a:t>
            </a:r>
            <a:endParaRPr lang="en-CA" sz="3600" b="1" dirty="0"/>
          </a:p>
        </p:txBody>
      </p:sp>
      <p:pic>
        <p:nvPicPr>
          <p:cNvPr id="2" name="Picture 1" descr="A screenshot of a computer&#10;&#10;Description automatically generated">
            <a:extLst>
              <a:ext uri="{FF2B5EF4-FFF2-40B4-BE49-F238E27FC236}">
                <a16:creationId xmlns:a16="http://schemas.microsoft.com/office/drawing/2014/main" id="{EA7C4495-1B78-24DF-002D-77C948774E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713175" y="1884485"/>
            <a:ext cx="12398583" cy="790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blue logo with white text&#10;&#10;Description automatically generated">
            <a:extLst>
              <a:ext uri="{FF2B5EF4-FFF2-40B4-BE49-F238E27FC236}">
                <a16:creationId xmlns:a16="http://schemas.microsoft.com/office/drawing/2014/main" id="{9FC445E2-9316-1436-52C4-83CA9AA729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55773" y="3248087"/>
            <a:ext cx="3964149" cy="2062633"/>
          </a:xfrm>
          <a:prstGeom prst="rect">
            <a:avLst/>
          </a:prstGeom>
        </p:spPr>
      </p:pic>
      <p:grpSp>
        <p:nvGrpSpPr>
          <p:cNvPr id="9" name="Group 8">
            <a:extLst>
              <a:ext uri="{FF2B5EF4-FFF2-40B4-BE49-F238E27FC236}">
                <a16:creationId xmlns:a16="http://schemas.microsoft.com/office/drawing/2014/main" id="{2DD9F5DC-187F-BBD8-CB9A-BA8944C54DEB}"/>
              </a:ext>
            </a:extLst>
          </p:cNvPr>
          <p:cNvGrpSpPr/>
          <p:nvPr/>
        </p:nvGrpSpPr>
        <p:grpSpPr>
          <a:xfrm>
            <a:off x="14255773" y="282960"/>
            <a:ext cx="3544482" cy="552097"/>
            <a:chOff x="14255773" y="282960"/>
            <a:chExt cx="3544482" cy="552097"/>
          </a:xfrm>
        </p:grpSpPr>
        <p:pic>
          <p:nvPicPr>
            <p:cNvPr id="10" name="Picture 9">
              <a:extLst>
                <a:ext uri="{FF2B5EF4-FFF2-40B4-BE49-F238E27FC236}">
                  <a16:creationId xmlns:a16="http://schemas.microsoft.com/office/drawing/2014/main" id="{EA2FC4E9-3FD2-B430-136A-4C688B4CCB0B}"/>
                </a:ext>
              </a:extLst>
            </p:cNvPr>
            <p:cNvPicPr>
              <a:picLocks noChangeAspect="1"/>
            </p:cNvPicPr>
            <p:nvPr/>
          </p:nvPicPr>
          <p:blipFill>
            <a:blip r:embed="rId5"/>
            <a:stretch>
              <a:fillRect/>
            </a:stretch>
          </p:blipFill>
          <p:spPr>
            <a:xfrm>
              <a:off x="17109091" y="282960"/>
              <a:ext cx="691164" cy="552097"/>
            </a:xfrm>
            <a:prstGeom prst="rect">
              <a:avLst/>
            </a:prstGeom>
          </p:spPr>
        </p:pic>
        <p:pic>
          <p:nvPicPr>
            <p:cNvPr id="11" name="Picture 10">
              <a:extLst>
                <a:ext uri="{FF2B5EF4-FFF2-40B4-BE49-F238E27FC236}">
                  <a16:creationId xmlns:a16="http://schemas.microsoft.com/office/drawing/2014/main" id="{F8EE5BAA-4E98-A87B-AFC0-8AA9FA162F25}"/>
                </a:ext>
              </a:extLst>
            </p:cNvPr>
            <p:cNvPicPr>
              <a:picLocks noChangeAspect="1"/>
            </p:cNvPicPr>
            <p:nvPr/>
          </p:nvPicPr>
          <p:blipFill>
            <a:blip r:embed="rId6"/>
            <a:stretch>
              <a:fillRect/>
            </a:stretch>
          </p:blipFill>
          <p:spPr>
            <a:xfrm>
              <a:off x="14255773" y="282960"/>
              <a:ext cx="2853317" cy="552097"/>
            </a:xfrm>
            <a:prstGeom prst="rect">
              <a:avLst/>
            </a:prstGeom>
          </p:spPr>
        </p:pic>
      </p:grpSp>
    </p:spTree>
    <p:extLst>
      <p:ext uri="{BB962C8B-B14F-4D97-AF65-F5344CB8AC3E}">
        <p14:creationId xmlns:p14="http://schemas.microsoft.com/office/powerpoint/2010/main" val="3583508079"/>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DBA338-A193-E761-2E76-DC183C33C047}"/>
              </a:ext>
            </a:extLst>
          </p:cNvPr>
          <p:cNvGrpSpPr/>
          <p:nvPr/>
        </p:nvGrpSpPr>
        <p:grpSpPr>
          <a:xfrm>
            <a:off x="14255773" y="282960"/>
            <a:ext cx="3544482" cy="552097"/>
            <a:chOff x="14255773" y="282960"/>
            <a:chExt cx="3544482" cy="552097"/>
          </a:xfrm>
        </p:grpSpPr>
        <p:pic>
          <p:nvPicPr>
            <p:cNvPr id="8" name="Picture 7">
              <a:extLst>
                <a:ext uri="{FF2B5EF4-FFF2-40B4-BE49-F238E27FC236}">
                  <a16:creationId xmlns:a16="http://schemas.microsoft.com/office/drawing/2014/main" id="{99A0DB63-DE06-C06E-FA0B-6D531992933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9" name="Picture 8">
              <a:extLst>
                <a:ext uri="{FF2B5EF4-FFF2-40B4-BE49-F238E27FC236}">
                  <a16:creationId xmlns:a16="http://schemas.microsoft.com/office/drawing/2014/main" id="{5A5B3CF7-D574-3856-3774-2334178E514A}"/>
                </a:ext>
              </a:extLst>
            </p:cNvPr>
            <p:cNvPicPr>
              <a:picLocks noChangeAspect="1"/>
            </p:cNvPicPr>
            <p:nvPr/>
          </p:nvPicPr>
          <p:blipFill>
            <a:blip r:embed="rId3"/>
            <a:stretch>
              <a:fillRect/>
            </a:stretch>
          </p:blipFill>
          <p:spPr>
            <a:xfrm>
              <a:off x="14255773" y="282960"/>
              <a:ext cx="2853317" cy="552097"/>
            </a:xfrm>
            <a:prstGeom prst="rect">
              <a:avLst/>
            </a:prstGeom>
          </p:spPr>
        </p:pic>
      </p:grpSp>
      <p:grpSp>
        <p:nvGrpSpPr>
          <p:cNvPr id="58" name="Group 8">
            <a:extLst>
              <a:ext uri="{FF2B5EF4-FFF2-40B4-BE49-F238E27FC236}">
                <a16:creationId xmlns:a16="http://schemas.microsoft.com/office/drawing/2014/main" id="{03EFDC05-6D98-2480-42E2-484414542862}"/>
              </a:ext>
            </a:extLst>
          </p:cNvPr>
          <p:cNvGrpSpPr/>
          <p:nvPr/>
        </p:nvGrpSpPr>
        <p:grpSpPr>
          <a:xfrm>
            <a:off x="18143527" y="9368414"/>
            <a:ext cx="144473" cy="918586"/>
            <a:chOff x="0" y="0"/>
            <a:chExt cx="38051" cy="241932"/>
          </a:xfrm>
        </p:grpSpPr>
        <p:sp>
          <p:nvSpPr>
            <p:cNvPr id="59" name="Freeform 9">
              <a:extLst>
                <a:ext uri="{FF2B5EF4-FFF2-40B4-BE49-F238E27FC236}">
                  <a16:creationId xmlns:a16="http://schemas.microsoft.com/office/drawing/2014/main" id="{A7030AF4-A6A9-6D75-CD0E-E9F5E74E4054}"/>
                </a:ext>
              </a:extLst>
            </p:cNvPr>
            <p:cNvSpPr/>
            <p:nvPr/>
          </p:nvSpPr>
          <p:spPr>
            <a:xfrm>
              <a:off x="0" y="0"/>
              <a:ext cx="38051" cy="241932"/>
            </a:xfrm>
            <a:custGeom>
              <a:avLst/>
              <a:gdLst/>
              <a:ahLst/>
              <a:cxnLst/>
              <a:rect l="l" t="t" r="r" b="b"/>
              <a:pathLst>
                <a:path w="38051" h="241932">
                  <a:moveTo>
                    <a:pt x="0" y="0"/>
                  </a:moveTo>
                  <a:lnTo>
                    <a:pt x="38051" y="0"/>
                  </a:lnTo>
                  <a:lnTo>
                    <a:pt x="38051" y="241932"/>
                  </a:lnTo>
                  <a:lnTo>
                    <a:pt x="0" y="241932"/>
                  </a:lnTo>
                  <a:close/>
                </a:path>
              </a:pathLst>
            </a:custGeom>
            <a:solidFill>
              <a:srgbClr val="FFB000"/>
            </a:solidFill>
          </p:spPr>
          <p:txBody>
            <a:bodyPr/>
            <a:lstStyle/>
            <a:p>
              <a:endParaRPr lang="en-CA" dirty="0"/>
            </a:p>
          </p:txBody>
        </p:sp>
        <p:sp>
          <p:nvSpPr>
            <p:cNvPr id="60" name="TextBox 10">
              <a:extLst>
                <a:ext uri="{FF2B5EF4-FFF2-40B4-BE49-F238E27FC236}">
                  <a16:creationId xmlns:a16="http://schemas.microsoft.com/office/drawing/2014/main" id="{DF8E7FE5-D158-0B8F-514B-3AF691A62EB6}"/>
                </a:ext>
              </a:extLst>
            </p:cNvPr>
            <p:cNvSpPr txBox="1"/>
            <p:nvPr/>
          </p:nvSpPr>
          <p:spPr>
            <a:xfrm>
              <a:off x="0" y="-76200"/>
              <a:ext cx="38051" cy="318132"/>
            </a:xfrm>
            <a:prstGeom prst="rect">
              <a:avLst/>
            </a:prstGeom>
          </p:spPr>
          <p:txBody>
            <a:bodyPr lIns="50800" tIns="50800" rIns="50800" bIns="50800" rtlCol="0" anchor="ctr"/>
            <a:lstStyle/>
            <a:p>
              <a:pPr algn="ctr">
                <a:lnSpc>
                  <a:spcPts val="2659"/>
                </a:lnSpc>
              </a:pPr>
              <a:endParaRPr dirty="0"/>
            </a:p>
          </p:txBody>
        </p:sp>
      </p:grpSp>
      <p:grpSp>
        <p:nvGrpSpPr>
          <p:cNvPr id="78" name="Group 77">
            <a:extLst>
              <a:ext uri="{FF2B5EF4-FFF2-40B4-BE49-F238E27FC236}">
                <a16:creationId xmlns:a16="http://schemas.microsoft.com/office/drawing/2014/main" id="{3F663EC5-FA29-FBF0-CC64-3486600CFEDD}"/>
              </a:ext>
            </a:extLst>
          </p:cNvPr>
          <p:cNvGrpSpPr/>
          <p:nvPr/>
        </p:nvGrpSpPr>
        <p:grpSpPr>
          <a:xfrm>
            <a:off x="1036256" y="2007502"/>
            <a:ext cx="7299118" cy="7230950"/>
            <a:chOff x="0" y="545903"/>
            <a:chExt cx="9258300" cy="9258300"/>
          </a:xfrm>
        </p:grpSpPr>
        <p:grpSp>
          <p:nvGrpSpPr>
            <p:cNvPr id="61" name="Group 11">
              <a:extLst>
                <a:ext uri="{FF2B5EF4-FFF2-40B4-BE49-F238E27FC236}">
                  <a16:creationId xmlns:a16="http://schemas.microsoft.com/office/drawing/2014/main" id="{83E9F40F-E04D-37F2-458E-F4705EEEEAC2}"/>
                </a:ext>
              </a:extLst>
            </p:cNvPr>
            <p:cNvGrpSpPr/>
            <p:nvPr/>
          </p:nvGrpSpPr>
          <p:grpSpPr>
            <a:xfrm>
              <a:off x="0" y="574900"/>
              <a:ext cx="4629150" cy="4629150"/>
              <a:chOff x="0" y="0"/>
              <a:chExt cx="6172200" cy="6172200"/>
            </a:xfrm>
          </p:grpSpPr>
          <p:pic>
            <p:nvPicPr>
              <p:cNvPr id="62" name="Picture 12">
                <a:extLst>
                  <a:ext uri="{FF2B5EF4-FFF2-40B4-BE49-F238E27FC236}">
                    <a16:creationId xmlns:a16="http://schemas.microsoft.com/office/drawing/2014/main" id="{611226E1-5EE2-1BC0-91B7-D0EF1387477D}"/>
                  </a:ext>
                </a:extLst>
              </p:cNvPr>
              <p:cNvPicPr>
                <a:picLocks noChangeAspect="1"/>
              </p:cNvPicPr>
              <p:nvPr/>
            </p:nvPicPr>
            <p:blipFill>
              <a:blip r:embed="rId4"/>
              <a:srcRect l="26068" r="26068"/>
              <a:stretch>
                <a:fillRect/>
              </a:stretch>
            </p:blipFill>
            <p:spPr>
              <a:xfrm>
                <a:off x="0" y="0"/>
                <a:ext cx="6172200" cy="6172200"/>
              </a:xfrm>
              <a:prstGeom prst="rect">
                <a:avLst/>
              </a:prstGeom>
            </p:spPr>
          </p:pic>
        </p:grpSp>
        <p:grpSp>
          <p:nvGrpSpPr>
            <p:cNvPr id="63" name="Group 13">
              <a:extLst>
                <a:ext uri="{FF2B5EF4-FFF2-40B4-BE49-F238E27FC236}">
                  <a16:creationId xmlns:a16="http://schemas.microsoft.com/office/drawing/2014/main" id="{692E20E6-D55C-ACD1-C3D9-D7A161AFB833}"/>
                </a:ext>
              </a:extLst>
            </p:cNvPr>
            <p:cNvGrpSpPr/>
            <p:nvPr/>
          </p:nvGrpSpPr>
          <p:grpSpPr>
            <a:xfrm>
              <a:off x="0" y="5175053"/>
              <a:ext cx="4629150" cy="4629150"/>
              <a:chOff x="0" y="0"/>
              <a:chExt cx="6172200" cy="6172200"/>
            </a:xfrm>
          </p:grpSpPr>
          <p:pic>
            <p:nvPicPr>
              <p:cNvPr id="64" name="Picture 14">
                <a:extLst>
                  <a:ext uri="{FF2B5EF4-FFF2-40B4-BE49-F238E27FC236}">
                    <a16:creationId xmlns:a16="http://schemas.microsoft.com/office/drawing/2014/main" id="{367E9590-477D-726C-957F-D40C00B87C16}"/>
                  </a:ext>
                </a:extLst>
              </p:cNvPr>
              <p:cNvPicPr>
                <a:picLocks noChangeAspect="1"/>
              </p:cNvPicPr>
              <p:nvPr/>
            </p:nvPicPr>
            <p:blipFill>
              <a:blip r:embed="rId5"/>
              <a:srcRect l="28634" r="15240"/>
              <a:stretch>
                <a:fillRect/>
              </a:stretch>
            </p:blipFill>
            <p:spPr>
              <a:xfrm>
                <a:off x="0" y="0"/>
                <a:ext cx="6172200" cy="6172200"/>
              </a:xfrm>
              <a:prstGeom prst="rect">
                <a:avLst/>
              </a:prstGeom>
            </p:spPr>
          </p:pic>
        </p:grpSp>
        <p:grpSp>
          <p:nvGrpSpPr>
            <p:cNvPr id="65" name="Group 15">
              <a:extLst>
                <a:ext uri="{FF2B5EF4-FFF2-40B4-BE49-F238E27FC236}">
                  <a16:creationId xmlns:a16="http://schemas.microsoft.com/office/drawing/2014/main" id="{FF3A6634-7FBD-4424-B2EB-8E203CC00621}"/>
                </a:ext>
              </a:extLst>
            </p:cNvPr>
            <p:cNvGrpSpPr/>
            <p:nvPr/>
          </p:nvGrpSpPr>
          <p:grpSpPr>
            <a:xfrm>
              <a:off x="4629150" y="545903"/>
              <a:ext cx="4629150" cy="4629150"/>
              <a:chOff x="0" y="0"/>
              <a:chExt cx="6172200" cy="6172200"/>
            </a:xfrm>
          </p:grpSpPr>
          <p:pic>
            <p:nvPicPr>
              <p:cNvPr id="66" name="Picture 16">
                <a:extLst>
                  <a:ext uri="{FF2B5EF4-FFF2-40B4-BE49-F238E27FC236}">
                    <a16:creationId xmlns:a16="http://schemas.microsoft.com/office/drawing/2014/main" id="{064874A2-5E98-6352-182D-F3558ECB6C11}"/>
                  </a:ext>
                </a:extLst>
              </p:cNvPr>
              <p:cNvPicPr>
                <a:picLocks noChangeAspect="1"/>
              </p:cNvPicPr>
              <p:nvPr/>
            </p:nvPicPr>
            <p:blipFill>
              <a:blip r:embed="rId6"/>
              <a:srcRect l="20979" r="20979"/>
              <a:stretch>
                <a:fillRect/>
              </a:stretch>
            </p:blipFill>
            <p:spPr>
              <a:xfrm>
                <a:off x="0" y="0"/>
                <a:ext cx="6172200" cy="6172200"/>
              </a:xfrm>
              <a:prstGeom prst="rect">
                <a:avLst/>
              </a:prstGeom>
            </p:spPr>
          </p:pic>
        </p:grpSp>
        <p:grpSp>
          <p:nvGrpSpPr>
            <p:cNvPr id="67" name="Group 17">
              <a:extLst>
                <a:ext uri="{FF2B5EF4-FFF2-40B4-BE49-F238E27FC236}">
                  <a16:creationId xmlns:a16="http://schemas.microsoft.com/office/drawing/2014/main" id="{26085787-A284-2B01-4C0C-366DFB03E044}"/>
                </a:ext>
              </a:extLst>
            </p:cNvPr>
            <p:cNvGrpSpPr/>
            <p:nvPr/>
          </p:nvGrpSpPr>
          <p:grpSpPr>
            <a:xfrm>
              <a:off x="4629150" y="5175053"/>
              <a:ext cx="4629150" cy="4629150"/>
              <a:chOff x="0" y="0"/>
              <a:chExt cx="6172200" cy="6172200"/>
            </a:xfrm>
          </p:grpSpPr>
          <p:pic>
            <p:nvPicPr>
              <p:cNvPr id="68" name="Picture 18">
                <a:extLst>
                  <a:ext uri="{FF2B5EF4-FFF2-40B4-BE49-F238E27FC236}">
                    <a16:creationId xmlns:a16="http://schemas.microsoft.com/office/drawing/2014/main" id="{7E903964-6788-8F57-4EFC-9C9B64DC3B29}"/>
                  </a:ext>
                </a:extLst>
              </p:cNvPr>
              <p:cNvPicPr>
                <a:picLocks noChangeAspect="1"/>
              </p:cNvPicPr>
              <p:nvPr/>
            </p:nvPicPr>
            <p:blipFill>
              <a:blip r:embed="rId7"/>
              <a:srcRect l="16666" r="16666"/>
              <a:stretch>
                <a:fillRect/>
              </a:stretch>
            </p:blipFill>
            <p:spPr>
              <a:xfrm>
                <a:off x="0" y="0"/>
                <a:ext cx="6172200" cy="6172200"/>
              </a:xfrm>
              <a:prstGeom prst="rect">
                <a:avLst/>
              </a:prstGeom>
            </p:spPr>
          </p:pic>
        </p:grpSp>
      </p:grpSp>
      <p:sp>
        <p:nvSpPr>
          <p:cNvPr id="69" name="TextBox 19">
            <a:extLst>
              <a:ext uri="{FF2B5EF4-FFF2-40B4-BE49-F238E27FC236}">
                <a16:creationId xmlns:a16="http://schemas.microsoft.com/office/drawing/2014/main" id="{DE280433-DBF6-D5AA-71F6-AB02D5853EAE}"/>
              </a:ext>
            </a:extLst>
          </p:cNvPr>
          <p:cNvSpPr txBox="1"/>
          <p:nvPr/>
        </p:nvSpPr>
        <p:spPr>
          <a:xfrm>
            <a:off x="10871398" y="1655816"/>
            <a:ext cx="5142507" cy="641201"/>
          </a:xfrm>
          <a:prstGeom prst="rect">
            <a:avLst/>
          </a:prstGeom>
        </p:spPr>
        <p:txBody>
          <a:bodyPr lIns="0" tIns="0" rIns="0" bIns="0" rtlCol="0" anchor="t">
            <a:spAutoFit/>
          </a:bodyPr>
          <a:lstStyle/>
          <a:p>
            <a:pPr algn="l">
              <a:lnSpc>
                <a:spcPts val="5040"/>
              </a:lnSpc>
            </a:pPr>
            <a:r>
              <a:rPr lang="en-US" sz="4500" dirty="0">
                <a:solidFill>
                  <a:srgbClr val="1F2020"/>
                </a:solidFill>
                <a:latin typeface="Aleo-Bold"/>
                <a:ea typeface="Aleo Bold"/>
                <a:cs typeface="Aleo Bold"/>
                <a:sym typeface="Aleo Bold"/>
              </a:rPr>
              <a:t>Project </a:t>
            </a:r>
            <a:r>
              <a:rPr lang="en-US" sz="4500" dirty="0">
                <a:solidFill>
                  <a:srgbClr val="5CE1E6"/>
                </a:solidFill>
                <a:latin typeface="Aleo-Bold"/>
                <a:ea typeface="Aleo Bold"/>
                <a:cs typeface="Aleo Bold"/>
                <a:sym typeface="Aleo Bold"/>
              </a:rPr>
              <a:t>Details</a:t>
            </a:r>
          </a:p>
        </p:txBody>
      </p:sp>
      <p:sp>
        <p:nvSpPr>
          <p:cNvPr id="70" name="TextBox 20">
            <a:extLst>
              <a:ext uri="{FF2B5EF4-FFF2-40B4-BE49-F238E27FC236}">
                <a16:creationId xmlns:a16="http://schemas.microsoft.com/office/drawing/2014/main" id="{F5676EAF-88CE-083E-3611-CD1B31999663}"/>
              </a:ext>
            </a:extLst>
          </p:cNvPr>
          <p:cNvSpPr txBox="1"/>
          <p:nvPr/>
        </p:nvSpPr>
        <p:spPr>
          <a:xfrm>
            <a:off x="10197529" y="3530252"/>
            <a:ext cx="7945998" cy="961802"/>
          </a:xfrm>
          <a:prstGeom prst="rect">
            <a:avLst/>
          </a:prstGeom>
        </p:spPr>
        <p:txBody>
          <a:bodyPr wrap="square" lIns="0" tIns="0" rIns="0" bIns="0" rtlCol="0" anchor="t">
            <a:spAutoFit/>
          </a:bodyPr>
          <a:lstStyle/>
          <a:p>
            <a:pPr algn="l">
              <a:lnSpc>
                <a:spcPts val="2519"/>
              </a:lnSpc>
            </a:pPr>
            <a:r>
              <a:rPr lang="en-US" sz="2400" dirty="0">
                <a:solidFill>
                  <a:srgbClr val="1F2020"/>
                </a:solidFill>
                <a:latin typeface="Aleo"/>
                <a:ea typeface="Aleo"/>
                <a:cs typeface="Aleo"/>
                <a:sym typeface="Aleo"/>
              </a:rPr>
              <a:t>Project costing estimates and actuals remain consistent throughout the duration of the project.</a:t>
            </a:r>
          </a:p>
          <a:p>
            <a:pPr algn="l">
              <a:lnSpc>
                <a:spcPts val="2519"/>
              </a:lnSpc>
              <a:spcBef>
                <a:spcPct val="0"/>
              </a:spcBef>
            </a:pPr>
            <a:endParaRPr lang="en-US" sz="2400" dirty="0">
              <a:solidFill>
                <a:srgbClr val="1F2020"/>
              </a:solidFill>
              <a:latin typeface="Aleo"/>
              <a:ea typeface="Aleo"/>
              <a:cs typeface="Aleo"/>
              <a:sym typeface="Aleo"/>
            </a:endParaRPr>
          </a:p>
        </p:txBody>
      </p:sp>
      <p:sp>
        <p:nvSpPr>
          <p:cNvPr id="71" name="TextBox 21">
            <a:extLst>
              <a:ext uri="{FF2B5EF4-FFF2-40B4-BE49-F238E27FC236}">
                <a16:creationId xmlns:a16="http://schemas.microsoft.com/office/drawing/2014/main" id="{240585AE-0581-9520-33BE-88F51F00FA17}"/>
              </a:ext>
            </a:extLst>
          </p:cNvPr>
          <p:cNvSpPr txBox="1"/>
          <p:nvPr/>
        </p:nvSpPr>
        <p:spPr>
          <a:xfrm>
            <a:off x="10197529" y="3136933"/>
            <a:ext cx="2378606" cy="679160"/>
          </a:xfrm>
          <a:prstGeom prst="rect">
            <a:avLst/>
          </a:prstGeom>
        </p:spPr>
        <p:txBody>
          <a:bodyPr lIns="0" tIns="0" rIns="0" bIns="0" rtlCol="0" anchor="t">
            <a:spAutoFit/>
          </a:bodyPr>
          <a:lstStyle/>
          <a:p>
            <a:pPr algn="l">
              <a:lnSpc>
                <a:spcPts val="2842"/>
              </a:lnSpc>
            </a:pPr>
            <a:r>
              <a:rPr lang="en-US" sz="2400" b="1" dirty="0">
                <a:solidFill>
                  <a:srgbClr val="1F2020"/>
                </a:solidFill>
                <a:latin typeface="Aleo Bold"/>
                <a:ea typeface="Aleo Bold"/>
                <a:cs typeface="Aleo Bold"/>
                <a:sym typeface="Aleo Bold"/>
              </a:rPr>
              <a:t>Hypothesis</a:t>
            </a:r>
            <a:r>
              <a:rPr lang="en-US" sz="2030" dirty="0">
                <a:solidFill>
                  <a:srgbClr val="1F2020"/>
                </a:solidFill>
                <a:latin typeface="Aleo Bold"/>
                <a:ea typeface="Aleo Bold"/>
                <a:cs typeface="Aleo Bold"/>
                <a:sym typeface="Aleo Bold"/>
              </a:rPr>
              <a:t>: </a:t>
            </a:r>
          </a:p>
          <a:p>
            <a:pPr algn="l">
              <a:lnSpc>
                <a:spcPts val="2842"/>
              </a:lnSpc>
              <a:spcBef>
                <a:spcPct val="0"/>
              </a:spcBef>
            </a:pPr>
            <a:endParaRPr lang="en-US" sz="2030" dirty="0">
              <a:solidFill>
                <a:srgbClr val="1F2020"/>
              </a:solidFill>
              <a:latin typeface="Aleo Bold"/>
              <a:ea typeface="Aleo Bold"/>
              <a:cs typeface="Aleo Bold"/>
              <a:sym typeface="Aleo Bold"/>
            </a:endParaRPr>
          </a:p>
        </p:txBody>
      </p:sp>
      <p:sp>
        <p:nvSpPr>
          <p:cNvPr id="72" name="TextBox 22">
            <a:extLst>
              <a:ext uri="{FF2B5EF4-FFF2-40B4-BE49-F238E27FC236}">
                <a16:creationId xmlns:a16="http://schemas.microsoft.com/office/drawing/2014/main" id="{E04FBB39-EFE9-3247-D0B5-823FB3F149B0}"/>
              </a:ext>
            </a:extLst>
          </p:cNvPr>
          <p:cNvSpPr txBox="1"/>
          <p:nvPr/>
        </p:nvSpPr>
        <p:spPr>
          <a:xfrm>
            <a:off x="10274699" y="5645624"/>
            <a:ext cx="8011713" cy="1943674"/>
          </a:xfrm>
          <a:prstGeom prst="rect">
            <a:avLst/>
          </a:prstGeom>
        </p:spPr>
        <p:txBody>
          <a:bodyPr wrap="square" lIns="0" tIns="0" rIns="0" bIns="0" rtlCol="0" anchor="t">
            <a:spAutoFit/>
          </a:bodyPr>
          <a:lstStyle/>
          <a:p>
            <a:pPr algn="l">
              <a:lnSpc>
                <a:spcPts val="3100"/>
              </a:lnSpc>
            </a:pPr>
            <a:r>
              <a:rPr lang="en-US" sz="2214" dirty="0">
                <a:solidFill>
                  <a:srgbClr val="1F2020"/>
                </a:solidFill>
                <a:latin typeface="Aleo"/>
                <a:ea typeface="Aleo"/>
                <a:cs typeface="Aleo"/>
                <a:sym typeface="Aleo"/>
              </a:rPr>
              <a:t>Predict the Actual Cost of a WBS (Work Breakdown Structure) element across months.</a:t>
            </a:r>
          </a:p>
          <a:p>
            <a:pPr algn="l">
              <a:lnSpc>
                <a:spcPts val="3100"/>
              </a:lnSpc>
            </a:pPr>
            <a:endParaRPr lang="en-US" sz="2214" dirty="0">
              <a:solidFill>
                <a:srgbClr val="1F2020"/>
              </a:solidFill>
              <a:latin typeface="Aleo"/>
              <a:ea typeface="Aleo"/>
              <a:cs typeface="Aleo"/>
              <a:sym typeface="Aleo"/>
            </a:endParaRPr>
          </a:p>
          <a:p>
            <a:pPr algn="l">
              <a:lnSpc>
                <a:spcPts val="3100"/>
              </a:lnSpc>
            </a:pPr>
            <a:r>
              <a:rPr lang="en-US" sz="2214" dirty="0">
                <a:solidFill>
                  <a:srgbClr val="1F2020"/>
                </a:solidFill>
                <a:latin typeface="Aleo"/>
                <a:ea typeface="Aleo"/>
                <a:cs typeface="Aleo"/>
                <a:sym typeface="Aleo"/>
              </a:rPr>
              <a:t>Visualize monthly cost variance of WBS elements.</a:t>
            </a:r>
          </a:p>
          <a:p>
            <a:pPr algn="l">
              <a:lnSpc>
                <a:spcPts val="3100"/>
              </a:lnSpc>
              <a:spcBef>
                <a:spcPct val="0"/>
              </a:spcBef>
            </a:pPr>
            <a:endParaRPr lang="en-US" sz="2214" dirty="0">
              <a:solidFill>
                <a:srgbClr val="1F2020"/>
              </a:solidFill>
              <a:latin typeface="Aleo"/>
              <a:ea typeface="Aleo"/>
              <a:cs typeface="Aleo"/>
              <a:sym typeface="Aleo"/>
            </a:endParaRPr>
          </a:p>
        </p:txBody>
      </p:sp>
      <p:grpSp>
        <p:nvGrpSpPr>
          <p:cNvPr id="74" name="Group 2">
            <a:extLst>
              <a:ext uri="{FF2B5EF4-FFF2-40B4-BE49-F238E27FC236}">
                <a16:creationId xmlns:a16="http://schemas.microsoft.com/office/drawing/2014/main" id="{7F86F2C9-F535-5547-893A-87355F1AF2F9}"/>
              </a:ext>
            </a:extLst>
          </p:cNvPr>
          <p:cNvGrpSpPr/>
          <p:nvPr/>
        </p:nvGrpSpPr>
        <p:grpSpPr>
          <a:xfrm>
            <a:off x="9682386" y="3314700"/>
            <a:ext cx="397367" cy="28996"/>
            <a:chOff x="0" y="0"/>
            <a:chExt cx="128243" cy="9358"/>
          </a:xfrm>
        </p:grpSpPr>
        <p:sp>
          <p:nvSpPr>
            <p:cNvPr id="75" name="Freeform 3">
              <a:extLst>
                <a:ext uri="{FF2B5EF4-FFF2-40B4-BE49-F238E27FC236}">
                  <a16:creationId xmlns:a16="http://schemas.microsoft.com/office/drawing/2014/main" id="{3E9A951A-110E-E763-D5E6-333089E21BB4}"/>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B000"/>
            </a:solidFill>
          </p:spPr>
          <p:txBody>
            <a:bodyPr/>
            <a:lstStyle/>
            <a:p>
              <a:endParaRPr lang="en-CA" dirty="0"/>
            </a:p>
          </p:txBody>
        </p:sp>
        <p:sp>
          <p:nvSpPr>
            <p:cNvPr id="76" name="TextBox 4">
              <a:extLst>
                <a:ext uri="{FF2B5EF4-FFF2-40B4-BE49-F238E27FC236}">
                  <a16:creationId xmlns:a16="http://schemas.microsoft.com/office/drawing/2014/main" id="{FFE1EF03-B52E-C4A1-AFF0-4BC8E71C5E21}"/>
                </a:ext>
              </a:extLst>
            </p:cNvPr>
            <p:cNvSpPr txBox="1"/>
            <p:nvPr/>
          </p:nvSpPr>
          <p:spPr>
            <a:xfrm>
              <a:off x="0" y="-76200"/>
              <a:ext cx="128243" cy="855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79" name="Group 78">
            <a:extLst>
              <a:ext uri="{FF2B5EF4-FFF2-40B4-BE49-F238E27FC236}">
                <a16:creationId xmlns:a16="http://schemas.microsoft.com/office/drawing/2014/main" id="{F1E66910-2E50-941D-A1FD-C1F67691591C}"/>
              </a:ext>
            </a:extLst>
          </p:cNvPr>
          <p:cNvGrpSpPr/>
          <p:nvPr/>
        </p:nvGrpSpPr>
        <p:grpSpPr>
          <a:xfrm>
            <a:off x="9754195" y="5211371"/>
            <a:ext cx="4466004" cy="718145"/>
            <a:chOff x="9800162" y="5804447"/>
            <a:chExt cx="4466004" cy="718145"/>
          </a:xfrm>
        </p:grpSpPr>
        <p:sp>
          <p:nvSpPr>
            <p:cNvPr id="57" name="TextBox 7">
              <a:extLst>
                <a:ext uri="{FF2B5EF4-FFF2-40B4-BE49-F238E27FC236}">
                  <a16:creationId xmlns:a16="http://schemas.microsoft.com/office/drawing/2014/main" id="{382BDCE3-9CF8-5FE1-C16D-59E937F9A9C1}"/>
                </a:ext>
              </a:extLst>
            </p:cNvPr>
            <p:cNvSpPr txBox="1"/>
            <p:nvPr/>
          </p:nvSpPr>
          <p:spPr>
            <a:xfrm>
              <a:off x="9800162" y="5861048"/>
              <a:ext cx="397367" cy="265104"/>
            </a:xfrm>
            <a:prstGeom prst="rect">
              <a:avLst/>
            </a:prstGeom>
          </p:spPr>
          <p:txBody>
            <a:bodyPr lIns="50800" tIns="50800" rIns="50800" bIns="50800" rtlCol="0" anchor="ctr"/>
            <a:lstStyle/>
            <a:p>
              <a:pPr algn="ctr">
                <a:lnSpc>
                  <a:spcPts val="2659"/>
                </a:lnSpc>
                <a:spcBef>
                  <a:spcPct val="0"/>
                </a:spcBef>
              </a:pPr>
              <a:endParaRPr dirty="0"/>
            </a:p>
          </p:txBody>
        </p:sp>
        <p:sp>
          <p:nvSpPr>
            <p:cNvPr id="73" name="TextBox 23">
              <a:extLst>
                <a:ext uri="{FF2B5EF4-FFF2-40B4-BE49-F238E27FC236}">
                  <a16:creationId xmlns:a16="http://schemas.microsoft.com/office/drawing/2014/main" id="{73586A58-C97E-BE67-0C22-4374080A2E8A}"/>
                </a:ext>
              </a:extLst>
            </p:cNvPr>
            <p:cNvSpPr txBox="1"/>
            <p:nvPr/>
          </p:nvSpPr>
          <p:spPr>
            <a:xfrm>
              <a:off x="10296871" y="5804447"/>
              <a:ext cx="3969295" cy="718145"/>
            </a:xfrm>
            <a:prstGeom prst="rect">
              <a:avLst/>
            </a:prstGeom>
          </p:spPr>
          <p:txBody>
            <a:bodyPr lIns="0" tIns="0" rIns="0" bIns="0" rtlCol="0" anchor="t">
              <a:spAutoFit/>
            </a:bodyPr>
            <a:lstStyle/>
            <a:p>
              <a:pPr algn="l">
                <a:lnSpc>
                  <a:spcPts val="2844"/>
                </a:lnSpc>
              </a:pPr>
              <a:r>
                <a:rPr lang="en-US" sz="2400" b="1" dirty="0">
                  <a:solidFill>
                    <a:srgbClr val="1F2020"/>
                  </a:solidFill>
                  <a:latin typeface="Aleo Bold"/>
                  <a:ea typeface="Aleo Bold"/>
                  <a:cs typeface="Aleo Bold"/>
                  <a:sym typeface="Aleo Bold"/>
                </a:rPr>
                <a:t>Project objectives</a:t>
              </a:r>
            </a:p>
            <a:p>
              <a:pPr algn="l">
                <a:lnSpc>
                  <a:spcPts val="2844"/>
                </a:lnSpc>
                <a:spcBef>
                  <a:spcPct val="0"/>
                </a:spcBef>
              </a:pPr>
              <a:endParaRPr lang="en-US" sz="2400" b="1" dirty="0">
                <a:solidFill>
                  <a:srgbClr val="1F2020"/>
                </a:solidFill>
                <a:latin typeface="Aleo Bold"/>
                <a:ea typeface="Aleo Bold"/>
                <a:cs typeface="Aleo Bold"/>
                <a:sym typeface="Aleo Bold"/>
              </a:endParaRPr>
            </a:p>
          </p:txBody>
        </p:sp>
        <p:sp>
          <p:nvSpPr>
            <p:cNvPr id="77" name="Freeform 6">
              <a:extLst>
                <a:ext uri="{FF2B5EF4-FFF2-40B4-BE49-F238E27FC236}">
                  <a16:creationId xmlns:a16="http://schemas.microsoft.com/office/drawing/2014/main" id="{AC7C2F34-EECF-4F53-6008-F66C8FEFB658}"/>
                </a:ext>
              </a:extLst>
            </p:cNvPr>
            <p:cNvSpPr/>
            <p:nvPr/>
          </p:nvSpPr>
          <p:spPr>
            <a:xfrm>
              <a:off x="9800162" y="5964604"/>
              <a:ext cx="397367" cy="28996"/>
            </a:xfrm>
            <a:custGeom>
              <a:avLst/>
              <a:gdLst/>
              <a:ahLst/>
              <a:cxnLst/>
              <a:rect l="l" t="t" r="r" b="b"/>
              <a:pathLst>
                <a:path w="128243" h="9358">
                  <a:moveTo>
                    <a:pt x="0" y="0"/>
                  </a:moveTo>
                  <a:lnTo>
                    <a:pt x="128243" y="0"/>
                  </a:lnTo>
                  <a:lnTo>
                    <a:pt x="128243" y="9358"/>
                  </a:lnTo>
                  <a:lnTo>
                    <a:pt x="0" y="9358"/>
                  </a:lnTo>
                  <a:close/>
                </a:path>
              </a:pathLst>
            </a:custGeom>
            <a:solidFill>
              <a:srgbClr val="FFB000"/>
            </a:solidFill>
          </p:spPr>
          <p:txBody>
            <a:bodyPr/>
            <a:lstStyle/>
            <a:p>
              <a:endParaRPr lang="en-CA" dirty="0"/>
            </a:p>
          </p:txBody>
        </p:sp>
      </p:grpSp>
    </p:spTree>
    <p:extLst>
      <p:ext uri="{BB962C8B-B14F-4D97-AF65-F5344CB8AC3E}">
        <p14:creationId xmlns:p14="http://schemas.microsoft.com/office/powerpoint/2010/main" val="6748698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2" name="Group 1">
            <a:extLst>
              <a:ext uri="{FF2B5EF4-FFF2-40B4-BE49-F238E27FC236}">
                <a16:creationId xmlns:a16="http://schemas.microsoft.com/office/drawing/2014/main" id="{1E1DB64B-C08F-4A3B-8920-7E005473D9DA}"/>
              </a:ext>
            </a:extLst>
          </p:cNvPr>
          <p:cNvGrpSpPr/>
          <p:nvPr/>
        </p:nvGrpSpPr>
        <p:grpSpPr>
          <a:xfrm>
            <a:off x="15546560" y="0"/>
            <a:ext cx="2736304" cy="418545"/>
            <a:chOff x="14255773" y="282960"/>
            <a:chExt cx="3544482" cy="552097"/>
          </a:xfrm>
        </p:grpSpPr>
        <p:pic>
          <p:nvPicPr>
            <p:cNvPr id="4" name="Picture 3">
              <a:extLst>
                <a:ext uri="{FF2B5EF4-FFF2-40B4-BE49-F238E27FC236}">
                  <a16:creationId xmlns:a16="http://schemas.microsoft.com/office/drawing/2014/main" id="{DC87BEDF-91D2-59B6-58DF-CE95B4B361B2}"/>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5" name="Picture 4">
              <a:extLst>
                <a:ext uri="{FF2B5EF4-FFF2-40B4-BE49-F238E27FC236}">
                  <a16:creationId xmlns:a16="http://schemas.microsoft.com/office/drawing/2014/main" id="{5782BE55-FB7D-AD42-CDAC-11F89265DF6D}"/>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6" name="Picture 5">
            <a:extLst>
              <a:ext uri="{FF2B5EF4-FFF2-40B4-BE49-F238E27FC236}">
                <a16:creationId xmlns:a16="http://schemas.microsoft.com/office/drawing/2014/main" id="{DBDE7DEC-D9CC-C28B-0395-BC92755205CF}"/>
              </a:ext>
            </a:extLst>
          </p:cNvPr>
          <p:cNvPicPr>
            <a:picLocks noChangeAspect="1"/>
          </p:cNvPicPr>
          <p:nvPr/>
        </p:nvPicPr>
        <p:blipFill>
          <a:blip r:embed="rId4"/>
          <a:stretch>
            <a:fillRect/>
          </a:stretch>
        </p:blipFill>
        <p:spPr>
          <a:xfrm>
            <a:off x="0" y="432782"/>
            <a:ext cx="18286413" cy="9854218"/>
          </a:xfrm>
          <a:prstGeom prst="rect">
            <a:avLst/>
          </a:prstGeom>
        </p:spPr>
      </p:pic>
    </p:spTree>
    <p:extLst>
      <p:ext uri="{BB962C8B-B14F-4D97-AF65-F5344CB8AC3E}">
        <p14:creationId xmlns:p14="http://schemas.microsoft.com/office/powerpoint/2010/main" val="2951901391"/>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26E50B95-EE9D-5755-E642-4F130823ABBA}"/>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035F354A-253A-0DA8-D23B-17B6BE3C49D3}"/>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BDFAB1E3-5B1C-052F-A267-0CBED8AE332A}"/>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7" name="Picture 6">
            <a:extLst>
              <a:ext uri="{FF2B5EF4-FFF2-40B4-BE49-F238E27FC236}">
                <a16:creationId xmlns:a16="http://schemas.microsoft.com/office/drawing/2014/main" id="{95AD927D-0EF4-3DC9-3F42-BF488149134B}"/>
              </a:ext>
            </a:extLst>
          </p:cNvPr>
          <p:cNvPicPr>
            <a:picLocks noChangeAspect="1"/>
          </p:cNvPicPr>
          <p:nvPr/>
        </p:nvPicPr>
        <p:blipFill>
          <a:blip r:embed="rId4"/>
          <a:stretch>
            <a:fillRect/>
          </a:stretch>
        </p:blipFill>
        <p:spPr>
          <a:xfrm>
            <a:off x="-1" y="370894"/>
            <a:ext cx="18286413" cy="9916106"/>
          </a:xfrm>
          <a:prstGeom prst="rect">
            <a:avLst/>
          </a:prstGeom>
        </p:spPr>
      </p:pic>
    </p:spTree>
    <p:extLst>
      <p:ext uri="{BB962C8B-B14F-4D97-AF65-F5344CB8AC3E}">
        <p14:creationId xmlns:p14="http://schemas.microsoft.com/office/powerpoint/2010/main" val="4199151744"/>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A66CF35F-0BA7-231D-2021-6435BBD35F62}"/>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9FF41A9D-1A96-9E8F-62F8-B23AA751445B}"/>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316A79FE-DAE7-D4C7-7517-BA618D72A00F}"/>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7" name="Picture 6">
            <a:extLst>
              <a:ext uri="{FF2B5EF4-FFF2-40B4-BE49-F238E27FC236}">
                <a16:creationId xmlns:a16="http://schemas.microsoft.com/office/drawing/2014/main" id="{5B267049-E131-1987-7520-6D20B385A085}"/>
              </a:ext>
            </a:extLst>
          </p:cNvPr>
          <p:cNvPicPr>
            <a:picLocks noChangeAspect="1"/>
          </p:cNvPicPr>
          <p:nvPr/>
        </p:nvPicPr>
        <p:blipFill>
          <a:blip r:embed="rId4"/>
          <a:stretch>
            <a:fillRect/>
          </a:stretch>
        </p:blipFill>
        <p:spPr>
          <a:xfrm>
            <a:off x="-1" y="432782"/>
            <a:ext cx="18286413" cy="10039310"/>
          </a:xfrm>
          <a:prstGeom prst="rect">
            <a:avLst/>
          </a:prstGeom>
        </p:spPr>
      </p:pic>
    </p:spTree>
    <p:extLst>
      <p:ext uri="{BB962C8B-B14F-4D97-AF65-F5344CB8AC3E}">
        <p14:creationId xmlns:p14="http://schemas.microsoft.com/office/powerpoint/2010/main" val="295293132"/>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49C7B7F0-8941-C08B-48CC-81C7D904488E}"/>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40CB7CAD-EF7E-82CA-301E-6354B51EC241}"/>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1662B899-2F05-AAE1-0B0E-97F414205755}"/>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7" name="Picture 6">
            <a:extLst>
              <a:ext uri="{FF2B5EF4-FFF2-40B4-BE49-F238E27FC236}">
                <a16:creationId xmlns:a16="http://schemas.microsoft.com/office/drawing/2014/main" id="{C67262AA-EFF1-7574-A4E3-FE8833C864D1}"/>
              </a:ext>
            </a:extLst>
          </p:cNvPr>
          <p:cNvPicPr>
            <a:picLocks noChangeAspect="1"/>
          </p:cNvPicPr>
          <p:nvPr/>
        </p:nvPicPr>
        <p:blipFill>
          <a:blip r:embed="rId4"/>
          <a:stretch>
            <a:fillRect/>
          </a:stretch>
        </p:blipFill>
        <p:spPr>
          <a:xfrm>
            <a:off x="6930" y="494035"/>
            <a:ext cx="18279483" cy="10245925"/>
          </a:xfrm>
          <a:prstGeom prst="rect">
            <a:avLst/>
          </a:prstGeom>
        </p:spPr>
      </p:pic>
    </p:spTree>
    <p:extLst>
      <p:ext uri="{BB962C8B-B14F-4D97-AF65-F5344CB8AC3E}">
        <p14:creationId xmlns:p14="http://schemas.microsoft.com/office/powerpoint/2010/main" val="1191836769"/>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8D3B74D1-A527-47B8-3DAA-F20D06269D5D}"/>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D7DB392F-B9BA-BCB5-7A89-FD837A47EC78}"/>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3A7F594B-C58E-DBBB-7272-DD33C1007187}"/>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7" name="Picture 6">
            <a:extLst>
              <a:ext uri="{FF2B5EF4-FFF2-40B4-BE49-F238E27FC236}">
                <a16:creationId xmlns:a16="http://schemas.microsoft.com/office/drawing/2014/main" id="{95E27D81-4714-552C-9739-F93B6260DD93}"/>
              </a:ext>
            </a:extLst>
          </p:cNvPr>
          <p:cNvPicPr>
            <a:picLocks noChangeAspect="1"/>
          </p:cNvPicPr>
          <p:nvPr/>
        </p:nvPicPr>
        <p:blipFill>
          <a:blip r:embed="rId4"/>
          <a:stretch>
            <a:fillRect/>
          </a:stretch>
        </p:blipFill>
        <p:spPr>
          <a:xfrm>
            <a:off x="19947" y="534988"/>
            <a:ext cx="18266466" cy="9752012"/>
          </a:xfrm>
          <a:prstGeom prst="rect">
            <a:avLst/>
          </a:prstGeom>
        </p:spPr>
      </p:pic>
    </p:spTree>
    <p:extLst>
      <p:ext uri="{BB962C8B-B14F-4D97-AF65-F5344CB8AC3E}">
        <p14:creationId xmlns:p14="http://schemas.microsoft.com/office/powerpoint/2010/main" val="3378788654"/>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C4D5DE8E-4A12-3678-C8DC-C63930DED2F7}"/>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91A875BD-5AA0-59D1-8E8B-85E97881ECCF}"/>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8B05E05E-24E2-C53D-8BB0-0C9A378EAA75}"/>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3" name="Picture 2">
            <a:extLst>
              <a:ext uri="{FF2B5EF4-FFF2-40B4-BE49-F238E27FC236}">
                <a16:creationId xmlns:a16="http://schemas.microsoft.com/office/drawing/2014/main" id="{FE6A4C50-7F78-98FC-B34B-F7BE19886340}"/>
              </a:ext>
            </a:extLst>
          </p:cNvPr>
          <p:cNvPicPr>
            <a:picLocks noChangeAspect="1"/>
          </p:cNvPicPr>
          <p:nvPr/>
        </p:nvPicPr>
        <p:blipFill>
          <a:blip r:embed="rId4"/>
          <a:stretch>
            <a:fillRect/>
          </a:stretch>
        </p:blipFill>
        <p:spPr>
          <a:xfrm>
            <a:off x="1" y="534988"/>
            <a:ext cx="18286412" cy="9752012"/>
          </a:xfrm>
          <a:prstGeom prst="rect">
            <a:avLst/>
          </a:prstGeom>
        </p:spPr>
      </p:pic>
    </p:spTree>
    <p:extLst>
      <p:ext uri="{BB962C8B-B14F-4D97-AF65-F5344CB8AC3E}">
        <p14:creationId xmlns:p14="http://schemas.microsoft.com/office/powerpoint/2010/main" val="250386041"/>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015EFD5A-7E05-850C-E9A9-47F490BCACDE}"/>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53B8DFDC-CA12-B477-DF15-22E417B8FED8}"/>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057D39DC-AD8B-70F9-94B7-531FB3CD0F4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9" name="Picture 8">
            <a:extLst>
              <a:ext uri="{FF2B5EF4-FFF2-40B4-BE49-F238E27FC236}">
                <a16:creationId xmlns:a16="http://schemas.microsoft.com/office/drawing/2014/main" id="{108AEF01-C8D1-8CF7-4AB4-F3D80ECD017F}"/>
              </a:ext>
            </a:extLst>
          </p:cNvPr>
          <p:cNvPicPr>
            <a:picLocks noChangeAspect="1"/>
          </p:cNvPicPr>
          <p:nvPr/>
        </p:nvPicPr>
        <p:blipFill>
          <a:blip r:embed="rId4"/>
          <a:stretch>
            <a:fillRect/>
          </a:stretch>
        </p:blipFill>
        <p:spPr>
          <a:xfrm>
            <a:off x="0" y="534989"/>
            <a:ext cx="18286413" cy="9752012"/>
          </a:xfrm>
          <a:prstGeom prst="rect">
            <a:avLst/>
          </a:prstGeom>
        </p:spPr>
      </p:pic>
    </p:spTree>
    <p:extLst>
      <p:ext uri="{BB962C8B-B14F-4D97-AF65-F5344CB8AC3E}">
        <p14:creationId xmlns:p14="http://schemas.microsoft.com/office/powerpoint/2010/main" val="258000484"/>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sp>
        <p:nvSpPr>
          <p:cNvPr id="4" name="Text Placeholder 8">
            <a:extLst>
              <a:ext uri="{FF2B5EF4-FFF2-40B4-BE49-F238E27FC236}">
                <a16:creationId xmlns:a16="http://schemas.microsoft.com/office/drawing/2014/main" id="{6550DAEC-6B0A-A6EE-AFB1-C9165A9ED892}"/>
              </a:ext>
            </a:extLst>
          </p:cNvPr>
          <p:cNvSpPr txBox="1">
            <a:spLocks/>
          </p:cNvSpPr>
          <p:nvPr/>
        </p:nvSpPr>
        <p:spPr>
          <a:xfrm>
            <a:off x="4089122" y="3574465"/>
            <a:ext cx="6467786" cy="3404455"/>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Font typeface="Arial" panose="020B0604020202020204" pitchFamily="34" charset="0"/>
              <a:buChar char="•"/>
            </a:pPr>
            <a:r>
              <a:rPr lang="en-CA" b="1" dirty="0">
                <a:solidFill>
                  <a:schemeClr val="bg1"/>
                </a:solidFill>
              </a:rPr>
              <a:t>Planned Quantity</a:t>
            </a:r>
          </a:p>
          <a:p>
            <a:pPr marL="457200" indent="-457200">
              <a:buFont typeface="Arial" panose="020B0604020202020204" pitchFamily="34" charset="0"/>
              <a:buChar char="•"/>
            </a:pPr>
            <a:r>
              <a:rPr lang="en-CA" b="1" dirty="0">
                <a:solidFill>
                  <a:schemeClr val="bg1"/>
                </a:solidFill>
              </a:rPr>
              <a:t>Actual Quantity</a:t>
            </a:r>
          </a:p>
          <a:p>
            <a:endParaRPr lang="en-CA" b="1" dirty="0">
              <a:solidFill>
                <a:schemeClr val="bg1"/>
              </a:solidFill>
            </a:endParaRPr>
          </a:p>
          <a:p>
            <a:pPr marL="457200" indent="-457200">
              <a:buFont typeface="Arial" panose="020B0604020202020204" pitchFamily="34" charset="0"/>
              <a:buChar char="•"/>
            </a:pPr>
            <a:r>
              <a:rPr lang="en-CA" b="1" dirty="0">
                <a:solidFill>
                  <a:schemeClr val="bg1"/>
                </a:solidFill>
              </a:rPr>
              <a:t>Panned Value</a:t>
            </a:r>
          </a:p>
          <a:p>
            <a:pPr marL="457200" indent="-457200">
              <a:buFont typeface="Arial" panose="020B0604020202020204" pitchFamily="34" charset="0"/>
              <a:buChar char="•"/>
            </a:pPr>
            <a:r>
              <a:rPr lang="en-CA" b="1" dirty="0">
                <a:solidFill>
                  <a:schemeClr val="bg1"/>
                </a:solidFill>
              </a:rPr>
              <a:t>Actual Cost</a:t>
            </a:r>
          </a:p>
        </p:txBody>
      </p:sp>
      <p:sp>
        <p:nvSpPr>
          <p:cNvPr id="6" name="TextBox 5">
            <a:extLst>
              <a:ext uri="{FF2B5EF4-FFF2-40B4-BE49-F238E27FC236}">
                <a16:creationId xmlns:a16="http://schemas.microsoft.com/office/drawing/2014/main" id="{48FC719E-955F-E954-96F1-43E376D59B6B}"/>
              </a:ext>
            </a:extLst>
          </p:cNvPr>
          <p:cNvSpPr txBox="1"/>
          <p:nvPr/>
        </p:nvSpPr>
        <p:spPr>
          <a:xfrm>
            <a:off x="2949356" y="773531"/>
            <a:ext cx="9074169" cy="830997"/>
          </a:xfrm>
          <a:prstGeom prst="rect">
            <a:avLst/>
          </a:prstGeom>
          <a:noFill/>
        </p:spPr>
        <p:txBody>
          <a:bodyPr wrap="square">
            <a:spAutoFit/>
          </a:bodyPr>
          <a:lstStyle/>
          <a:p>
            <a:r>
              <a:rPr lang="en-CA" sz="4800" b="1" dirty="0"/>
              <a:t>Main metrics for Analysis</a:t>
            </a:r>
          </a:p>
        </p:txBody>
      </p:sp>
      <p:grpSp>
        <p:nvGrpSpPr>
          <p:cNvPr id="2" name="Group 1">
            <a:extLst>
              <a:ext uri="{FF2B5EF4-FFF2-40B4-BE49-F238E27FC236}">
                <a16:creationId xmlns:a16="http://schemas.microsoft.com/office/drawing/2014/main" id="{5D89311B-9663-1C14-E29A-A26E5DF3BD4A}"/>
              </a:ext>
            </a:extLst>
          </p:cNvPr>
          <p:cNvGrpSpPr/>
          <p:nvPr/>
        </p:nvGrpSpPr>
        <p:grpSpPr>
          <a:xfrm>
            <a:off x="15191878" y="354986"/>
            <a:ext cx="2736304" cy="418545"/>
            <a:chOff x="14255773" y="282960"/>
            <a:chExt cx="3544482" cy="552097"/>
          </a:xfrm>
        </p:grpSpPr>
        <p:pic>
          <p:nvPicPr>
            <p:cNvPr id="5" name="Picture 4">
              <a:extLst>
                <a:ext uri="{FF2B5EF4-FFF2-40B4-BE49-F238E27FC236}">
                  <a16:creationId xmlns:a16="http://schemas.microsoft.com/office/drawing/2014/main" id="{C18C5D9E-6E97-5BAD-93CE-78CE0FB9706D}"/>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7" name="Picture 6">
              <a:extLst>
                <a:ext uri="{FF2B5EF4-FFF2-40B4-BE49-F238E27FC236}">
                  <a16:creationId xmlns:a16="http://schemas.microsoft.com/office/drawing/2014/main" id="{676A17EB-32EA-9620-C199-94A430B104EC}"/>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12" name="Picture 11" descr="A computer screen with graph and pie chart&#10;&#10;Description automatically generated">
            <a:extLst>
              <a:ext uri="{FF2B5EF4-FFF2-40B4-BE49-F238E27FC236}">
                <a16:creationId xmlns:a16="http://schemas.microsoft.com/office/drawing/2014/main" id="{EE78A396-7171-0CE0-465B-E506B4D7A6D6}"/>
              </a:ext>
            </a:extLst>
          </p:cNvPr>
          <p:cNvPicPr>
            <a:picLocks noChangeAspect="1"/>
          </p:cNvPicPr>
          <p:nvPr/>
        </p:nvPicPr>
        <p:blipFill rotWithShape="1">
          <a:blip r:embed="rId4">
            <a:extLst>
              <a:ext uri="{28A0092B-C50C-407E-A947-70E740481C1C}">
                <a14:useLocalDpi xmlns:a14="http://schemas.microsoft.com/office/drawing/2010/main" val="0"/>
              </a:ext>
            </a:extLst>
          </a:blip>
          <a:srcRect t="8580" b="10071"/>
          <a:stretch/>
        </p:blipFill>
        <p:spPr>
          <a:xfrm>
            <a:off x="11694506" y="3735395"/>
            <a:ext cx="5005570" cy="3038044"/>
          </a:xfrm>
          <a:prstGeom prst="rect">
            <a:avLst/>
          </a:prstGeom>
        </p:spPr>
      </p:pic>
    </p:spTree>
    <p:extLst>
      <p:ext uri="{BB962C8B-B14F-4D97-AF65-F5344CB8AC3E}">
        <p14:creationId xmlns:p14="http://schemas.microsoft.com/office/powerpoint/2010/main" val="3385591345"/>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410D705C-D12C-BAE9-193F-8E29E67C2BF2}"/>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AAF233C6-DCB9-B0A8-CD17-9BB9FDDF6306}"/>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7653B347-F128-E837-AE4D-446F76819A84}"/>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7" name="Picture 6">
            <a:extLst>
              <a:ext uri="{FF2B5EF4-FFF2-40B4-BE49-F238E27FC236}">
                <a16:creationId xmlns:a16="http://schemas.microsoft.com/office/drawing/2014/main" id="{DD98C873-7B32-C96E-7A63-F2A3D82C8D30}"/>
              </a:ext>
            </a:extLst>
          </p:cNvPr>
          <p:cNvPicPr>
            <a:picLocks noChangeAspect="1"/>
          </p:cNvPicPr>
          <p:nvPr/>
        </p:nvPicPr>
        <p:blipFill>
          <a:blip r:embed="rId4"/>
          <a:stretch>
            <a:fillRect/>
          </a:stretch>
        </p:blipFill>
        <p:spPr>
          <a:xfrm>
            <a:off x="-23243" y="534988"/>
            <a:ext cx="18309655" cy="9752012"/>
          </a:xfrm>
          <a:prstGeom prst="rect">
            <a:avLst/>
          </a:prstGeom>
        </p:spPr>
      </p:pic>
    </p:spTree>
    <p:extLst>
      <p:ext uri="{BB962C8B-B14F-4D97-AF65-F5344CB8AC3E}">
        <p14:creationId xmlns:p14="http://schemas.microsoft.com/office/powerpoint/2010/main" val="4247047228"/>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F148BB01-CA01-7FF3-6851-CFFAD571A87C}"/>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28469AA4-C390-BA06-BF13-DEF2D7E02ECA}"/>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A21FD28F-7CAE-1200-332B-E175BC9E7AD4}"/>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3" name="Picture 2">
            <a:extLst>
              <a:ext uri="{FF2B5EF4-FFF2-40B4-BE49-F238E27FC236}">
                <a16:creationId xmlns:a16="http://schemas.microsoft.com/office/drawing/2014/main" id="{4574C064-A840-5F59-44CE-4A676FCE11FA}"/>
              </a:ext>
            </a:extLst>
          </p:cNvPr>
          <p:cNvPicPr>
            <a:picLocks noChangeAspect="1"/>
          </p:cNvPicPr>
          <p:nvPr/>
        </p:nvPicPr>
        <p:blipFill>
          <a:blip r:embed="rId4"/>
          <a:stretch>
            <a:fillRect/>
          </a:stretch>
        </p:blipFill>
        <p:spPr>
          <a:xfrm>
            <a:off x="0" y="501598"/>
            <a:ext cx="18286413" cy="9863436"/>
          </a:xfrm>
          <a:prstGeom prst="rect">
            <a:avLst/>
          </a:prstGeom>
        </p:spPr>
      </p:pic>
    </p:spTree>
    <p:extLst>
      <p:ext uri="{BB962C8B-B14F-4D97-AF65-F5344CB8AC3E}">
        <p14:creationId xmlns:p14="http://schemas.microsoft.com/office/powerpoint/2010/main" val="3434783124"/>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F5253-D857-6852-6465-DF9705B177C8}"/>
              </a:ext>
            </a:extLst>
          </p:cNvPr>
          <p:cNvPicPr>
            <a:picLocks noChangeAspect="1"/>
          </p:cNvPicPr>
          <p:nvPr/>
        </p:nvPicPr>
        <p:blipFill>
          <a:blip r:embed="rId3"/>
          <a:stretch>
            <a:fillRect/>
          </a:stretch>
        </p:blipFill>
        <p:spPr>
          <a:xfrm>
            <a:off x="1294334" y="1543100"/>
            <a:ext cx="16633848" cy="8475957"/>
          </a:xfrm>
          <a:prstGeom prst="rect">
            <a:avLst/>
          </a:prstGeom>
        </p:spPr>
      </p:pic>
      <p:sp>
        <p:nvSpPr>
          <p:cNvPr id="8" name="タイトル 7"/>
          <p:cNvSpPr>
            <a:spLocks noGrp="1"/>
          </p:cNvSpPr>
          <p:nvPr>
            <p:ph type="title"/>
          </p:nvPr>
        </p:nvSpPr>
        <p:spPr>
          <a:ln w="28575">
            <a:noFill/>
          </a:ln>
        </p:spPr>
        <p:txBody>
          <a:bodyPr/>
          <a:lstStyle/>
          <a:p>
            <a:r>
              <a:rPr lang="en-CA" sz="5400" dirty="0"/>
              <a:t>PROJECT WORKFLOW </a:t>
            </a:r>
            <a:endParaRPr lang="en-US" sz="5400" dirty="0">
              <a:solidFill>
                <a:schemeClr val="accent1"/>
              </a:solidFill>
            </a:endParaRPr>
          </a:p>
        </p:txBody>
      </p:sp>
      <p:grpSp>
        <p:nvGrpSpPr>
          <p:cNvPr id="7" name="Group 6">
            <a:extLst>
              <a:ext uri="{FF2B5EF4-FFF2-40B4-BE49-F238E27FC236}">
                <a16:creationId xmlns:a16="http://schemas.microsoft.com/office/drawing/2014/main" id="{63583D87-FBD9-7292-2B4E-D7522E2DBE1E}"/>
              </a:ext>
            </a:extLst>
          </p:cNvPr>
          <p:cNvGrpSpPr/>
          <p:nvPr/>
        </p:nvGrpSpPr>
        <p:grpSpPr>
          <a:xfrm>
            <a:off x="14255773" y="282960"/>
            <a:ext cx="3544482" cy="552097"/>
            <a:chOff x="14255773" y="282960"/>
            <a:chExt cx="3544482" cy="552097"/>
          </a:xfrm>
        </p:grpSpPr>
        <p:pic>
          <p:nvPicPr>
            <p:cNvPr id="10" name="Picture 9">
              <a:extLst>
                <a:ext uri="{FF2B5EF4-FFF2-40B4-BE49-F238E27FC236}">
                  <a16:creationId xmlns:a16="http://schemas.microsoft.com/office/drawing/2014/main" id="{33AF452B-1902-7907-619B-584FD9A9C352}"/>
                </a:ext>
              </a:extLst>
            </p:cNvPr>
            <p:cNvPicPr>
              <a:picLocks noChangeAspect="1"/>
            </p:cNvPicPr>
            <p:nvPr/>
          </p:nvPicPr>
          <p:blipFill>
            <a:blip r:embed="rId4"/>
            <a:stretch>
              <a:fillRect/>
            </a:stretch>
          </p:blipFill>
          <p:spPr>
            <a:xfrm>
              <a:off x="17109091" y="282960"/>
              <a:ext cx="691164" cy="552097"/>
            </a:xfrm>
            <a:prstGeom prst="rect">
              <a:avLst/>
            </a:prstGeom>
            <a:ln w="28575">
              <a:noFill/>
            </a:ln>
          </p:spPr>
        </p:pic>
        <p:pic>
          <p:nvPicPr>
            <p:cNvPr id="11" name="Picture 10">
              <a:extLst>
                <a:ext uri="{FF2B5EF4-FFF2-40B4-BE49-F238E27FC236}">
                  <a16:creationId xmlns:a16="http://schemas.microsoft.com/office/drawing/2014/main" id="{0D8D5800-E687-C6DF-DA52-632E34DB4690}"/>
                </a:ext>
              </a:extLst>
            </p:cNvPr>
            <p:cNvPicPr>
              <a:picLocks noChangeAspect="1"/>
            </p:cNvPicPr>
            <p:nvPr/>
          </p:nvPicPr>
          <p:blipFill>
            <a:blip r:embed="rId5"/>
            <a:stretch>
              <a:fillRect/>
            </a:stretch>
          </p:blipFill>
          <p:spPr>
            <a:xfrm>
              <a:off x="14255773" y="282960"/>
              <a:ext cx="2853317" cy="552097"/>
            </a:xfrm>
            <a:prstGeom prst="rect">
              <a:avLst/>
            </a:prstGeom>
            <a:ln w="28575">
              <a:noFill/>
            </a:ln>
          </p:spPr>
        </p:pic>
      </p:grpSp>
      <p:sp>
        <p:nvSpPr>
          <p:cNvPr id="12" name="Rectangle: Rounded Corners 11">
            <a:extLst>
              <a:ext uri="{FF2B5EF4-FFF2-40B4-BE49-F238E27FC236}">
                <a16:creationId xmlns:a16="http://schemas.microsoft.com/office/drawing/2014/main" id="{371761AF-0BA6-7568-94D2-0FF9BEF2442B}"/>
              </a:ext>
            </a:extLst>
          </p:cNvPr>
          <p:cNvSpPr/>
          <p:nvPr/>
        </p:nvSpPr>
        <p:spPr>
          <a:xfrm>
            <a:off x="7919070" y="3919364"/>
            <a:ext cx="1656184" cy="360040"/>
          </a:xfrm>
          <a:prstGeom prst="roundRect">
            <a:avLst>
              <a:gd name="adj" fmla="val 0"/>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Rounded Corners 12">
            <a:extLst>
              <a:ext uri="{FF2B5EF4-FFF2-40B4-BE49-F238E27FC236}">
                <a16:creationId xmlns:a16="http://schemas.microsoft.com/office/drawing/2014/main" id="{5006BDEF-CF92-CC06-C398-6646BE488C3B}"/>
              </a:ext>
            </a:extLst>
          </p:cNvPr>
          <p:cNvSpPr/>
          <p:nvPr/>
        </p:nvSpPr>
        <p:spPr>
          <a:xfrm>
            <a:off x="12167542" y="3991372"/>
            <a:ext cx="1656184" cy="360040"/>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C23F4D01-E0CC-ED53-09C4-992118A061C2}"/>
              </a:ext>
            </a:extLst>
          </p:cNvPr>
          <p:cNvSpPr/>
          <p:nvPr/>
        </p:nvSpPr>
        <p:spPr>
          <a:xfrm>
            <a:off x="15983965" y="3989751"/>
            <a:ext cx="1470707" cy="360040"/>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3E636726-8B97-1F08-5D8B-45F53E52FB61}"/>
              </a:ext>
            </a:extLst>
          </p:cNvPr>
          <p:cNvSpPr/>
          <p:nvPr/>
        </p:nvSpPr>
        <p:spPr>
          <a:xfrm>
            <a:off x="2734494" y="2839244"/>
            <a:ext cx="1542715"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47855E81-44D3-B6B2-36F8-B1FB300140B7}"/>
              </a:ext>
            </a:extLst>
          </p:cNvPr>
          <p:cNvSpPr/>
          <p:nvPr/>
        </p:nvSpPr>
        <p:spPr>
          <a:xfrm>
            <a:off x="2847963" y="3878185"/>
            <a:ext cx="1614724"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E878EA2C-082F-9511-1AA8-4944ECB348AA}"/>
              </a:ext>
            </a:extLst>
          </p:cNvPr>
          <p:cNvSpPr/>
          <p:nvPr/>
        </p:nvSpPr>
        <p:spPr>
          <a:xfrm>
            <a:off x="2699854" y="5462361"/>
            <a:ext cx="1906847"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672EE96A-0989-3EC0-5EEF-2C54DE0F807C}"/>
              </a:ext>
            </a:extLst>
          </p:cNvPr>
          <p:cNvSpPr/>
          <p:nvPr/>
        </p:nvSpPr>
        <p:spPr>
          <a:xfrm>
            <a:off x="6444271" y="4927476"/>
            <a:ext cx="2050863" cy="360040"/>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72FCF4F8-4803-CCBC-FD33-F82B2BFCAE65}"/>
              </a:ext>
            </a:extLst>
          </p:cNvPr>
          <p:cNvSpPr/>
          <p:nvPr/>
        </p:nvSpPr>
        <p:spPr>
          <a:xfrm>
            <a:off x="1763751" y="6943700"/>
            <a:ext cx="2842950"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2C99FB30-A9A4-C27C-3985-A6B691D1582E}"/>
              </a:ext>
            </a:extLst>
          </p:cNvPr>
          <p:cNvSpPr/>
          <p:nvPr/>
        </p:nvSpPr>
        <p:spPr>
          <a:xfrm>
            <a:off x="6732304" y="6943700"/>
            <a:ext cx="2482910"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FCB1B352-1BA1-01AD-53C9-C0AE0086F851}"/>
              </a:ext>
            </a:extLst>
          </p:cNvPr>
          <p:cNvSpPr/>
          <p:nvPr/>
        </p:nvSpPr>
        <p:spPr>
          <a:xfrm>
            <a:off x="2806502" y="8023820"/>
            <a:ext cx="1779631"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A0C6FA44-2C31-4F63-7440-BE3A1936F111}"/>
              </a:ext>
            </a:extLst>
          </p:cNvPr>
          <p:cNvSpPr/>
          <p:nvPr/>
        </p:nvSpPr>
        <p:spPr>
          <a:xfrm>
            <a:off x="8855175" y="5395446"/>
            <a:ext cx="1368152" cy="354947"/>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350682DC-A203-1380-70E1-CCBABBC68674}"/>
              </a:ext>
            </a:extLst>
          </p:cNvPr>
          <p:cNvSpPr/>
          <p:nvPr/>
        </p:nvSpPr>
        <p:spPr>
          <a:xfrm>
            <a:off x="10439350" y="5747061"/>
            <a:ext cx="1728192" cy="354947"/>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60AC5D91-1F64-CB62-DDB2-DD49B08CA3E9}"/>
              </a:ext>
            </a:extLst>
          </p:cNvPr>
          <p:cNvSpPr/>
          <p:nvPr/>
        </p:nvSpPr>
        <p:spPr>
          <a:xfrm>
            <a:off x="5795161" y="8085334"/>
            <a:ext cx="1547845" cy="339705"/>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E88CE75D-BDB2-F92D-5A98-8793B8496420}"/>
              </a:ext>
            </a:extLst>
          </p:cNvPr>
          <p:cNvSpPr/>
          <p:nvPr/>
        </p:nvSpPr>
        <p:spPr>
          <a:xfrm>
            <a:off x="9007398" y="8095828"/>
            <a:ext cx="1647976" cy="339705"/>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FB3C1387-6D4B-D768-B616-6F048B2CDD19}"/>
              </a:ext>
            </a:extLst>
          </p:cNvPr>
          <p:cNvSpPr/>
          <p:nvPr/>
        </p:nvSpPr>
        <p:spPr>
          <a:xfrm>
            <a:off x="12455574" y="8116163"/>
            <a:ext cx="1440160" cy="360040"/>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6EE2C9BC-F163-5DF9-C832-8B3272A5B8EA}"/>
              </a:ext>
            </a:extLst>
          </p:cNvPr>
          <p:cNvSpPr/>
          <p:nvPr/>
        </p:nvSpPr>
        <p:spPr>
          <a:xfrm>
            <a:off x="2590478" y="9463980"/>
            <a:ext cx="1080120" cy="288032"/>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C838994B-D3DF-8E7F-C7DA-7E835419A054}"/>
              </a:ext>
            </a:extLst>
          </p:cNvPr>
          <p:cNvSpPr/>
          <p:nvPr/>
        </p:nvSpPr>
        <p:spPr>
          <a:xfrm>
            <a:off x="5542806" y="9340299"/>
            <a:ext cx="1800200" cy="339705"/>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Rounded Corners 29">
            <a:extLst>
              <a:ext uri="{FF2B5EF4-FFF2-40B4-BE49-F238E27FC236}">
                <a16:creationId xmlns:a16="http://schemas.microsoft.com/office/drawing/2014/main" id="{EE50F6E9-BECC-B6C4-54A0-FD3392992494}"/>
              </a:ext>
            </a:extLst>
          </p:cNvPr>
          <p:cNvSpPr/>
          <p:nvPr/>
        </p:nvSpPr>
        <p:spPr>
          <a:xfrm>
            <a:off x="10583366" y="9340299"/>
            <a:ext cx="864096" cy="339705"/>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6A7F054A-BF82-D251-E010-BA5965046C9F}"/>
              </a:ext>
            </a:extLst>
          </p:cNvPr>
          <p:cNvSpPr/>
          <p:nvPr/>
        </p:nvSpPr>
        <p:spPr>
          <a:xfrm>
            <a:off x="11879510" y="6156706"/>
            <a:ext cx="1728192" cy="354946"/>
          </a:xfrm>
          <a:prstGeom prst="roundRect">
            <a:avLst>
              <a:gd name="adj" fmla="val 12491"/>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27036581"/>
      </p:ext>
    </p:extLst>
  </p:cSld>
  <p:clrMapOvr>
    <a:masterClrMapping/>
  </p:clrMapOvr>
  <p:transition spd="slow" advTm="2679">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pic>
        <p:nvPicPr>
          <p:cNvPr id="10" name="Picture 9">
            <a:extLst>
              <a:ext uri="{FF2B5EF4-FFF2-40B4-BE49-F238E27FC236}">
                <a16:creationId xmlns:a16="http://schemas.microsoft.com/office/drawing/2014/main" id="{08BDE0CC-B31F-F252-2989-732D5CC64E9E}"/>
              </a:ext>
            </a:extLst>
          </p:cNvPr>
          <p:cNvPicPr>
            <a:picLocks noChangeAspect="1"/>
          </p:cNvPicPr>
          <p:nvPr/>
        </p:nvPicPr>
        <p:blipFill>
          <a:blip r:embed="rId2"/>
          <a:stretch>
            <a:fillRect/>
          </a:stretch>
        </p:blipFill>
        <p:spPr>
          <a:xfrm>
            <a:off x="40824" y="432782"/>
            <a:ext cx="18247398" cy="9863532"/>
          </a:xfrm>
          <a:prstGeom prst="rect">
            <a:avLst/>
          </a:prstGeom>
        </p:spPr>
      </p:pic>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grpSp>
        <p:nvGrpSpPr>
          <p:cNvPr id="2" name="Group 1">
            <a:extLst>
              <a:ext uri="{FF2B5EF4-FFF2-40B4-BE49-F238E27FC236}">
                <a16:creationId xmlns:a16="http://schemas.microsoft.com/office/drawing/2014/main" id="{E4C5E444-1251-E0D0-90AC-5266CCB301CC}"/>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C161295E-0DF2-369B-8BFA-F996C38E324F}"/>
                </a:ext>
              </a:extLst>
            </p:cNvPr>
            <p:cNvPicPr>
              <a:picLocks noChangeAspect="1"/>
            </p:cNvPicPr>
            <p:nvPr/>
          </p:nvPicPr>
          <p:blipFill>
            <a:blip r:embed="rId3"/>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0BAD6A36-2AFB-509E-29F3-C22E6CD63194}"/>
                </a:ext>
              </a:extLst>
            </p:cNvPr>
            <p:cNvPicPr>
              <a:picLocks noChangeAspect="1"/>
            </p:cNvPicPr>
            <p:nvPr/>
          </p:nvPicPr>
          <p:blipFill>
            <a:blip r:embed="rId4"/>
            <a:stretch>
              <a:fillRect/>
            </a:stretch>
          </p:blipFill>
          <p:spPr>
            <a:xfrm>
              <a:off x="14255773" y="282960"/>
              <a:ext cx="2853317" cy="552097"/>
            </a:xfrm>
            <a:prstGeom prst="rect">
              <a:avLst/>
            </a:prstGeom>
          </p:spPr>
        </p:pic>
      </p:grpSp>
      <p:sp>
        <p:nvSpPr>
          <p:cNvPr id="7" name="TextBox 6">
            <a:extLst>
              <a:ext uri="{FF2B5EF4-FFF2-40B4-BE49-F238E27FC236}">
                <a16:creationId xmlns:a16="http://schemas.microsoft.com/office/drawing/2014/main" id="{A8AB5BD5-645C-9552-83C4-3D527B8DD455}"/>
              </a:ext>
            </a:extLst>
          </p:cNvPr>
          <p:cNvSpPr txBox="1"/>
          <p:nvPr/>
        </p:nvSpPr>
        <p:spPr>
          <a:xfrm>
            <a:off x="7530626" y="1711087"/>
            <a:ext cx="3438793" cy="401682"/>
          </a:xfrm>
          <a:prstGeom prst="rect">
            <a:avLst/>
          </a:prstGeom>
          <a:noFill/>
          <a:ln>
            <a:solidFill>
              <a:schemeClr val="tx1"/>
            </a:solidFill>
            <a:prstDash val="dash"/>
          </a:ln>
        </p:spPr>
        <p:txBody>
          <a:bodyPr wrap="square" rtlCol="0">
            <a:spAutoFit/>
          </a:bodyPr>
          <a:lstStyle/>
          <a:p>
            <a:r>
              <a:rPr lang="en-CA" sz="2000" b="1" dirty="0">
                <a:solidFill>
                  <a:schemeClr val="accent1"/>
                </a:solidFill>
              </a:rPr>
              <a:t>Target Exceeded = AQ &gt; PQ</a:t>
            </a:r>
          </a:p>
        </p:txBody>
      </p:sp>
      <p:sp>
        <p:nvSpPr>
          <p:cNvPr id="8" name="TextBox 7">
            <a:extLst>
              <a:ext uri="{FF2B5EF4-FFF2-40B4-BE49-F238E27FC236}">
                <a16:creationId xmlns:a16="http://schemas.microsoft.com/office/drawing/2014/main" id="{FFBD9BD8-224A-1B8F-C503-D60CA0174EB0}"/>
              </a:ext>
            </a:extLst>
          </p:cNvPr>
          <p:cNvSpPr txBox="1"/>
          <p:nvPr/>
        </p:nvSpPr>
        <p:spPr>
          <a:xfrm>
            <a:off x="14298194" y="1711087"/>
            <a:ext cx="3438793" cy="401682"/>
          </a:xfrm>
          <a:prstGeom prst="rect">
            <a:avLst/>
          </a:prstGeom>
          <a:noFill/>
          <a:ln>
            <a:solidFill>
              <a:schemeClr val="tx1"/>
            </a:solidFill>
            <a:prstDash val="dash"/>
          </a:ln>
        </p:spPr>
        <p:txBody>
          <a:bodyPr wrap="square" rtlCol="0">
            <a:spAutoFit/>
          </a:bodyPr>
          <a:lstStyle/>
          <a:p>
            <a:r>
              <a:rPr lang="en-CA" sz="2000" b="1" dirty="0">
                <a:solidFill>
                  <a:schemeClr val="accent1"/>
                </a:solidFill>
              </a:rPr>
              <a:t>Target Failed = AQ &lt; PQ</a:t>
            </a:r>
          </a:p>
        </p:txBody>
      </p:sp>
    </p:spTree>
    <p:extLst>
      <p:ext uri="{BB962C8B-B14F-4D97-AF65-F5344CB8AC3E}">
        <p14:creationId xmlns:p14="http://schemas.microsoft.com/office/powerpoint/2010/main" val="2978885040"/>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2" name="Group 1">
            <a:extLst>
              <a:ext uri="{FF2B5EF4-FFF2-40B4-BE49-F238E27FC236}">
                <a16:creationId xmlns:a16="http://schemas.microsoft.com/office/drawing/2014/main" id="{256CE695-8B71-D13F-813E-549F55DA9EEC}"/>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29EE1207-2C79-1507-ED4B-21641EDC4FB1}"/>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9B2A950C-D7DC-5B66-59E2-177D56CE948E}"/>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4" name="Picture 3">
            <a:extLst>
              <a:ext uri="{FF2B5EF4-FFF2-40B4-BE49-F238E27FC236}">
                <a16:creationId xmlns:a16="http://schemas.microsoft.com/office/drawing/2014/main" id="{2B08D101-9BB6-0731-245C-9D743C94421F}"/>
              </a:ext>
            </a:extLst>
          </p:cNvPr>
          <p:cNvPicPr>
            <a:picLocks noChangeAspect="1"/>
          </p:cNvPicPr>
          <p:nvPr/>
        </p:nvPicPr>
        <p:blipFill>
          <a:blip r:embed="rId4"/>
          <a:stretch>
            <a:fillRect/>
          </a:stretch>
        </p:blipFill>
        <p:spPr>
          <a:xfrm>
            <a:off x="-41494" y="432781"/>
            <a:ext cx="18327907" cy="9839982"/>
          </a:xfrm>
          <a:prstGeom prst="rect">
            <a:avLst/>
          </a:prstGeom>
        </p:spPr>
      </p:pic>
    </p:spTree>
    <p:extLst>
      <p:ext uri="{BB962C8B-B14F-4D97-AF65-F5344CB8AC3E}">
        <p14:creationId xmlns:p14="http://schemas.microsoft.com/office/powerpoint/2010/main" val="590937653"/>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5"/>
          </p:nvPr>
        </p:nvSpPr>
        <p:spPr/>
        <p:txBody>
          <a:bodyPr>
            <a:normAutofit fontScale="55000" lnSpcReduction="20000"/>
          </a:bodyPr>
          <a:lstStyle/>
          <a:p>
            <a:endParaRPr lang="en-US" dirty="0"/>
          </a:p>
        </p:txBody>
      </p:sp>
      <p:sp>
        <p:nvSpPr>
          <p:cNvPr id="17" name="テキスト プレースホルダー 16"/>
          <p:cNvSpPr>
            <a:spLocks noGrp="1"/>
          </p:cNvSpPr>
          <p:nvPr>
            <p:ph type="body" sz="quarter" idx="17"/>
          </p:nvPr>
        </p:nvSpPr>
        <p:spPr/>
        <p:txBody>
          <a:bodyPr>
            <a:normAutofit fontScale="25000" lnSpcReduction="20000"/>
          </a:bodyPr>
          <a:lstStyle/>
          <a:p>
            <a:endParaRPr lang="en-US" dirty="0"/>
          </a:p>
        </p:txBody>
      </p:sp>
      <p:sp>
        <p:nvSpPr>
          <p:cNvPr id="18" name="テキスト プレースホルダー 17"/>
          <p:cNvSpPr>
            <a:spLocks noGrp="1"/>
          </p:cNvSpPr>
          <p:nvPr>
            <p:ph type="body" sz="quarter" idx="18"/>
          </p:nvPr>
        </p:nvSpPr>
        <p:spPr/>
        <p:txBody>
          <a:bodyPr/>
          <a:lstStyle/>
          <a:p>
            <a:endParaRPr lang="en-US" dirty="0"/>
          </a:p>
        </p:txBody>
      </p:sp>
      <p:sp>
        <p:nvSpPr>
          <p:cNvPr id="19" name="テキスト プレースホルダー 18"/>
          <p:cNvSpPr>
            <a:spLocks noGrp="1"/>
          </p:cNvSpPr>
          <p:nvPr>
            <p:ph type="body" sz="quarter" idx="19"/>
          </p:nvPr>
        </p:nvSpPr>
        <p:spPr/>
        <p:txBody>
          <a:bodyPr>
            <a:normAutofit fontScale="92500" lnSpcReduction="10000"/>
          </a:bodyPr>
          <a:lstStyle/>
          <a:p>
            <a:endParaRPr lang="en-US" dirty="0"/>
          </a:p>
        </p:txBody>
      </p:sp>
      <p:sp>
        <p:nvSpPr>
          <p:cNvPr id="20" name="テキスト プレースホルダー 19"/>
          <p:cNvSpPr>
            <a:spLocks noGrp="1"/>
          </p:cNvSpPr>
          <p:nvPr>
            <p:ph type="body" sz="quarter" idx="20"/>
          </p:nvPr>
        </p:nvSpPr>
        <p:spPr/>
        <p:txBody>
          <a:bodyPr>
            <a:normAutofit fontScale="55000" lnSpcReduction="20000"/>
          </a:bodyPr>
          <a:lstStyle/>
          <a:p>
            <a:endParaRPr lang="en-US" dirty="0"/>
          </a:p>
        </p:txBody>
      </p:sp>
      <p:sp>
        <p:nvSpPr>
          <p:cNvPr id="21" name="テキスト プレースホルダー 20"/>
          <p:cNvSpPr>
            <a:spLocks noGrp="1"/>
          </p:cNvSpPr>
          <p:nvPr>
            <p:ph type="body" sz="quarter" idx="21"/>
          </p:nvPr>
        </p:nvSpPr>
        <p:spPr/>
        <p:txBody>
          <a:bodyPr>
            <a:normAutofit fontScale="25000" lnSpcReduction="20000"/>
          </a:bodyPr>
          <a:lstStyle/>
          <a:p>
            <a:endParaRPr lang="en-US" dirty="0"/>
          </a:p>
        </p:txBody>
      </p:sp>
      <p:sp>
        <p:nvSpPr>
          <p:cNvPr id="22" name="テキスト プレースホルダー 21"/>
          <p:cNvSpPr>
            <a:spLocks noGrp="1"/>
          </p:cNvSpPr>
          <p:nvPr>
            <p:ph type="body" sz="quarter" idx="22"/>
          </p:nvPr>
        </p:nvSpPr>
        <p:spPr/>
        <p:txBody>
          <a:bodyPr/>
          <a:lstStyle/>
          <a:p>
            <a:endParaRPr lang="en-US" dirty="0"/>
          </a:p>
        </p:txBody>
      </p:sp>
      <p:sp>
        <p:nvSpPr>
          <p:cNvPr id="23" name="テキスト プレースホルダー 22"/>
          <p:cNvSpPr>
            <a:spLocks noGrp="1"/>
          </p:cNvSpPr>
          <p:nvPr>
            <p:ph type="body" sz="quarter" idx="23"/>
          </p:nvPr>
        </p:nvSpPr>
        <p:spPr/>
        <p:txBody>
          <a:bodyPr>
            <a:normAutofit fontScale="92500" lnSpcReduction="10000"/>
          </a:bodyPr>
          <a:lstStyle/>
          <a:p>
            <a:endParaRPr lang="en-US" dirty="0"/>
          </a:p>
        </p:txBody>
      </p:sp>
      <p:grpSp>
        <p:nvGrpSpPr>
          <p:cNvPr id="4" name="Group 3">
            <a:extLst>
              <a:ext uri="{FF2B5EF4-FFF2-40B4-BE49-F238E27FC236}">
                <a16:creationId xmlns:a16="http://schemas.microsoft.com/office/drawing/2014/main" id="{4C89E01B-A5C0-798D-7B7B-54A358CFABFA}"/>
              </a:ext>
            </a:extLst>
          </p:cNvPr>
          <p:cNvGrpSpPr/>
          <p:nvPr/>
        </p:nvGrpSpPr>
        <p:grpSpPr>
          <a:xfrm>
            <a:off x="15551917" y="14237"/>
            <a:ext cx="2736304" cy="418545"/>
            <a:chOff x="14255773" y="282960"/>
            <a:chExt cx="3544482" cy="552097"/>
          </a:xfrm>
        </p:grpSpPr>
        <p:pic>
          <p:nvPicPr>
            <p:cNvPr id="5" name="Picture 4">
              <a:extLst>
                <a:ext uri="{FF2B5EF4-FFF2-40B4-BE49-F238E27FC236}">
                  <a16:creationId xmlns:a16="http://schemas.microsoft.com/office/drawing/2014/main" id="{9AD80078-F39C-BC34-60E0-8C1A7C03BC43}"/>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6" name="Picture 5">
              <a:extLst>
                <a:ext uri="{FF2B5EF4-FFF2-40B4-BE49-F238E27FC236}">
                  <a16:creationId xmlns:a16="http://schemas.microsoft.com/office/drawing/2014/main" id="{87B87CBB-0BE0-6F92-86D4-6EF9CA8C987D}"/>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3" name="Picture 2">
            <a:extLst>
              <a:ext uri="{FF2B5EF4-FFF2-40B4-BE49-F238E27FC236}">
                <a16:creationId xmlns:a16="http://schemas.microsoft.com/office/drawing/2014/main" id="{390D4293-6966-763F-7866-7DC1E3533610}"/>
              </a:ext>
            </a:extLst>
          </p:cNvPr>
          <p:cNvPicPr>
            <a:picLocks noChangeAspect="1"/>
          </p:cNvPicPr>
          <p:nvPr/>
        </p:nvPicPr>
        <p:blipFill>
          <a:blip r:embed="rId4"/>
          <a:stretch>
            <a:fillRect/>
          </a:stretch>
        </p:blipFill>
        <p:spPr>
          <a:xfrm>
            <a:off x="0" y="429945"/>
            <a:ext cx="18286413" cy="9857055"/>
          </a:xfrm>
          <a:prstGeom prst="rect">
            <a:avLst/>
          </a:prstGeom>
        </p:spPr>
      </p:pic>
    </p:spTree>
    <p:extLst>
      <p:ext uri="{BB962C8B-B14F-4D97-AF65-F5344CB8AC3E}">
        <p14:creationId xmlns:p14="http://schemas.microsoft.com/office/powerpoint/2010/main" val="1009864715"/>
      </p:ext>
    </p:extLst>
  </p:cSld>
  <p:clrMapOvr>
    <a:masterClrMapping/>
  </p:clrMapOvr>
  <mc:AlternateContent xmlns:mc="http://schemas.openxmlformats.org/markup-compatibility/2006" xmlns:p14="http://schemas.microsoft.com/office/powerpoint/2010/main">
    <mc:Choice Requires="p14">
      <p:transition spd="slow" p14:dur="900" advTm="2648">
        <p14:warp dir="in"/>
      </p:transition>
    </mc:Choice>
    <mc:Fallback xmlns="">
      <p:transition spd="slow" advTm="264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プレースホルダー 31"/>
          <p:cNvSpPr>
            <a:spLocks noGrp="1"/>
          </p:cNvSpPr>
          <p:nvPr>
            <p:ph type="body" sz="quarter" idx="15"/>
          </p:nvPr>
        </p:nvSpPr>
        <p:spPr/>
        <p:txBody>
          <a:bodyPr>
            <a:normAutofit fontScale="55000" lnSpcReduction="20000"/>
          </a:bodyPr>
          <a:lstStyle/>
          <a:p>
            <a:endParaRPr lang="en-US" dirty="0"/>
          </a:p>
        </p:txBody>
      </p:sp>
      <p:sp>
        <p:nvSpPr>
          <p:cNvPr id="33" name="テキスト プレースホルダー 32"/>
          <p:cNvSpPr>
            <a:spLocks noGrp="1"/>
          </p:cNvSpPr>
          <p:nvPr>
            <p:ph type="body" sz="quarter" idx="17"/>
          </p:nvPr>
        </p:nvSpPr>
        <p:spPr/>
        <p:txBody>
          <a:bodyPr>
            <a:normAutofit fontScale="25000" lnSpcReduction="20000"/>
          </a:bodyPr>
          <a:lstStyle/>
          <a:p>
            <a:endParaRPr lang="en-US" dirty="0"/>
          </a:p>
        </p:txBody>
      </p:sp>
      <p:sp>
        <p:nvSpPr>
          <p:cNvPr id="34" name="テキスト プレースホルダー 33"/>
          <p:cNvSpPr>
            <a:spLocks noGrp="1"/>
          </p:cNvSpPr>
          <p:nvPr>
            <p:ph type="body" sz="quarter" idx="18"/>
          </p:nvPr>
        </p:nvSpPr>
        <p:spPr/>
        <p:txBody>
          <a:bodyPr/>
          <a:lstStyle/>
          <a:p>
            <a:endParaRPr lang="en-US" dirty="0"/>
          </a:p>
        </p:txBody>
      </p:sp>
      <p:sp>
        <p:nvSpPr>
          <p:cNvPr id="35" name="テキスト プレースホルダー 34"/>
          <p:cNvSpPr>
            <a:spLocks noGrp="1"/>
          </p:cNvSpPr>
          <p:nvPr>
            <p:ph type="body" sz="quarter" idx="19"/>
          </p:nvPr>
        </p:nvSpPr>
        <p:spPr/>
        <p:txBody>
          <a:bodyPr>
            <a:normAutofit fontScale="92500" lnSpcReduction="10000"/>
          </a:bodyPr>
          <a:lstStyle/>
          <a:p>
            <a:endParaRPr lang="en-US" dirty="0"/>
          </a:p>
        </p:txBody>
      </p:sp>
      <p:sp>
        <p:nvSpPr>
          <p:cNvPr id="36" name="テキスト プレースホルダー 35"/>
          <p:cNvSpPr>
            <a:spLocks noGrp="1"/>
          </p:cNvSpPr>
          <p:nvPr>
            <p:ph type="body" sz="quarter" idx="20"/>
          </p:nvPr>
        </p:nvSpPr>
        <p:spPr/>
        <p:txBody>
          <a:bodyPr>
            <a:normAutofit fontScale="55000" lnSpcReduction="20000"/>
          </a:bodyPr>
          <a:lstStyle/>
          <a:p>
            <a:endParaRPr lang="en-US" dirty="0"/>
          </a:p>
        </p:txBody>
      </p:sp>
      <p:sp>
        <p:nvSpPr>
          <p:cNvPr id="37" name="テキスト プレースホルダー 36"/>
          <p:cNvSpPr>
            <a:spLocks noGrp="1"/>
          </p:cNvSpPr>
          <p:nvPr>
            <p:ph type="body" sz="quarter" idx="21"/>
          </p:nvPr>
        </p:nvSpPr>
        <p:spPr/>
        <p:txBody>
          <a:bodyPr>
            <a:normAutofit fontScale="25000" lnSpcReduction="20000"/>
          </a:bodyPr>
          <a:lstStyle/>
          <a:p>
            <a:endParaRPr lang="en-US" dirty="0"/>
          </a:p>
        </p:txBody>
      </p:sp>
      <p:sp>
        <p:nvSpPr>
          <p:cNvPr id="38" name="テキスト プレースホルダー 37"/>
          <p:cNvSpPr>
            <a:spLocks noGrp="1"/>
          </p:cNvSpPr>
          <p:nvPr>
            <p:ph type="body" sz="quarter" idx="22"/>
          </p:nvPr>
        </p:nvSpPr>
        <p:spPr/>
        <p:txBody>
          <a:bodyPr/>
          <a:lstStyle/>
          <a:p>
            <a:endParaRPr lang="en-US" dirty="0"/>
          </a:p>
        </p:txBody>
      </p:sp>
      <p:sp>
        <p:nvSpPr>
          <p:cNvPr id="39" name="テキスト プレースホルダー 38"/>
          <p:cNvSpPr>
            <a:spLocks noGrp="1"/>
          </p:cNvSpPr>
          <p:nvPr>
            <p:ph type="body" sz="quarter" idx="23"/>
          </p:nvPr>
        </p:nvSpPr>
        <p:spPr/>
        <p:txBody>
          <a:bodyPr>
            <a:normAutofit fontScale="92500" lnSpcReduction="10000"/>
          </a:bodyPr>
          <a:lstStyle/>
          <a:p>
            <a:endParaRPr lang="en-US" dirty="0"/>
          </a:p>
        </p:txBody>
      </p:sp>
      <p:sp>
        <p:nvSpPr>
          <p:cNvPr id="5" name="テキスト プレースホルダー 39">
            <a:extLst>
              <a:ext uri="{FF2B5EF4-FFF2-40B4-BE49-F238E27FC236}">
                <a16:creationId xmlns:a16="http://schemas.microsoft.com/office/drawing/2014/main" id="{1838AEA1-1E37-1D73-0159-887FBC084CE2}"/>
              </a:ext>
            </a:extLst>
          </p:cNvPr>
          <p:cNvSpPr txBox="1">
            <a:spLocks/>
          </p:cNvSpPr>
          <p:nvPr/>
        </p:nvSpPr>
        <p:spPr>
          <a:xfrm>
            <a:off x="1269695" y="3775928"/>
            <a:ext cx="14905656" cy="3081203"/>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just"/>
            <a:endParaRPr lang="en-CA" sz="3600" dirty="0">
              <a:solidFill>
                <a:schemeClr val="tx1"/>
              </a:solidFill>
              <a:latin typeface="Times New Roman" panose="02020603050405020304" pitchFamily="18" charset="0"/>
              <a:ea typeface="SimSun" panose="02010600030101010101" pitchFamily="2" charset="-122"/>
            </a:endParaRPr>
          </a:p>
        </p:txBody>
      </p:sp>
      <p:sp>
        <p:nvSpPr>
          <p:cNvPr id="6" name="テキスト プレースホルダー 39">
            <a:extLst>
              <a:ext uri="{FF2B5EF4-FFF2-40B4-BE49-F238E27FC236}">
                <a16:creationId xmlns:a16="http://schemas.microsoft.com/office/drawing/2014/main" id="{B7A84DE2-26C2-BD42-5EC7-40BD5F83ACA7}"/>
              </a:ext>
            </a:extLst>
          </p:cNvPr>
          <p:cNvSpPr txBox="1">
            <a:spLocks/>
          </p:cNvSpPr>
          <p:nvPr/>
        </p:nvSpPr>
        <p:spPr>
          <a:xfrm>
            <a:off x="2463679" y="2829431"/>
            <a:ext cx="11723144" cy="2441552"/>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solidFill>
                  <a:schemeClr val="tx1"/>
                </a:solidFill>
                <a:latin typeface="+mn-lt"/>
                <a:ea typeface="SimSun" panose="02010600030101010101" pitchFamily="2" charset="-122"/>
              </a:rPr>
              <a:t>The model is trying to make accurate predictions for the case when work targets are not reached. </a:t>
            </a:r>
          </a:p>
          <a:p>
            <a:pPr marL="571500" indent="-571500" algn="just">
              <a:buFont typeface="Arial" panose="020B0604020202020204" pitchFamily="34" charset="0"/>
              <a:buChar char="•"/>
            </a:pPr>
            <a:endParaRPr lang="en-US" sz="3600" dirty="0">
              <a:solidFill>
                <a:schemeClr val="tx1"/>
              </a:solidFill>
              <a:latin typeface="+mn-lt"/>
              <a:ea typeface="SimSun" panose="02010600030101010101" pitchFamily="2" charset="-122"/>
            </a:endParaRPr>
          </a:p>
          <a:p>
            <a:pPr marL="571500" indent="-571500" algn="just">
              <a:buFont typeface="Arial" panose="020B0604020202020204" pitchFamily="34" charset="0"/>
              <a:buChar char="•"/>
            </a:pPr>
            <a:endParaRPr lang="en-CA" sz="3600" dirty="0">
              <a:solidFill>
                <a:schemeClr val="tx1"/>
              </a:solidFill>
              <a:latin typeface="Times New Roman" panose="02020603050405020304" pitchFamily="18" charset="0"/>
              <a:ea typeface="SimSun" panose="02010600030101010101" pitchFamily="2" charset="-122"/>
            </a:endParaRPr>
          </a:p>
        </p:txBody>
      </p:sp>
      <p:sp>
        <p:nvSpPr>
          <p:cNvPr id="7" name="テキスト プレースホルダー 39">
            <a:extLst>
              <a:ext uri="{FF2B5EF4-FFF2-40B4-BE49-F238E27FC236}">
                <a16:creationId xmlns:a16="http://schemas.microsoft.com/office/drawing/2014/main" id="{8FD48474-E80D-73E6-1086-E23F37E91A2D}"/>
              </a:ext>
            </a:extLst>
          </p:cNvPr>
          <p:cNvSpPr txBox="1">
            <a:spLocks/>
          </p:cNvSpPr>
          <p:nvPr/>
        </p:nvSpPr>
        <p:spPr>
          <a:xfrm>
            <a:off x="9491881" y="3982330"/>
            <a:ext cx="7104152" cy="3081203"/>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571500" indent="-571500" algn="just">
              <a:buFont typeface="Arial" panose="020B0604020202020204" pitchFamily="34" charset="0"/>
              <a:buChar char="•"/>
            </a:pPr>
            <a:endParaRPr lang="en-CA" sz="3600" dirty="0">
              <a:solidFill>
                <a:schemeClr val="tx1"/>
              </a:solidFill>
              <a:latin typeface="Times New Roman" panose="02020603050405020304" pitchFamily="18" charset="0"/>
              <a:ea typeface="SimSun" panose="02010600030101010101" pitchFamily="2" charset="-122"/>
            </a:endParaRPr>
          </a:p>
        </p:txBody>
      </p:sp>
      <p:sp>
        <p:nvSpPr>
          <p:cNvPr id="8" name="テキスト プレースホルダー 39">
            <a:extLst>
              <a:ext uri="{FF2B5EF4-FFF2-40B4-BE49-F238E27FC236}">
                <a16:creationId xmlns:a16="http://schemas.microsoft.com/office/drawing/2014/main" id="{1075612A-399D-7302-433C-9BFD8F0C0ED8}"/>
              </a:ext>
            </a:extLst>
          </p:cNvPr>
          <p:cNvSpPr txBox="1">
            <a:spLocks/>
          </p:cNvSpPr>
          <p:nvPr/>
        </p:nvSpPr>
        <p:spPr>
          <a:xfrm>
            <a:off x="2405481" y="4668813"/>
            <a:ext cx="13721703" cy="3491024"/>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571500" indent="-571500" algn="just">
              <a:buFont typeface="Arial" panose="020B0604020202020204" pitchFamily="34" charset="0"/>
              <a:buChar char="•"/>
            </a:pPr>
            <a:endParaRPr lang="en-CA" sz="3600" dirty="0">
              <a:solidFill>
                <a:schemeClr val="tx1"/>
              </a:solidFill>
              <a:latin typeface="+mn-lt"/>
              <a:ea typeface="SimSun" panose="02010600030101010101" pitchFamily="2" charset="-122"/>
            </a:endParaRPr>
          </a:p>
          <a:p>
            <a:pPr marL="571500" indent="-571500" algn="just">
              <a:buFont typeface="Arial" panose="020B0604020202020204" pitchFamily="34" charset="0"/>
              <a:buChar char="•"/>
            </a:pPr>
            <a:endParaRPr lang="en-US" sz="3600" dirty="0">
              <a:solidFill>
                <a:schemeClr val="tx1"/>
              </a:solidFill>
              <a:latin typeface="+mn-lt"/>
              <a:ea typeface="SimSun" panose="02010600030101010101" pitchFamily="2" charset="-122"/>
            </a:endParaRPr>
          </a:p>
        </p:txBody>
      </p:sp>
      <p:sp>
        <p:nvSpPr>
          <p:cNvPr id="10" name="テキスト プレースホルダー 39">
            <a:extLst>
              <a:ext uri="{FF2B5EF4-FFF2-40B4-BE49-F238E27FC236}">
                <a16:creationId xmlns:a16="http://schemas.microsoft.com/office/drawing/2014/main" id="{B80A8F20-A47D-6A76-5C01-905BA7ADE9CB}"/>
              </a:ext>
            </a:extLst>
          </p:cNvPr>
          <p:cNvSpPr txBox="1">
            <a:spLocks/>
          </p:cNvSpPr>
          <p:nvPr/>
        </p:nvSpPr>
        <p:spPr>
          <a:xfrm>
            <a:off x="2517671" y="5575727"/>
            <a:ext cx="14905656" cy="3812540"/>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571500" indent="-571500" algn="just">
              <a:buFont typeface="Arial" panose="020B0604020202020204" pitchFamily="34" charset="0"/>
              <a:buChar char="•"/>
            </a:pPr>
            <a:endParaRPr lang="en-CA" sz="3600" dirty="0">
              <a:solidFill>
                <a:schemeClr val="tx1"/>
              </a:solidFill>
              <a:latin typeface="+mn-lt"/>
              <a:ea typeface="SimSun" panose="02010600030101010101" pitchFamily="2" charset="-122"/>
            </a:endParaRPr>
          </a:p>
          <a:p>
            <a:pPr marL="571500" indent="-571500" algn="just">
              <a:buFont typeface="Arial" panose="020B0604020202020204" pitchFamily="34" charset="0"/>
              <a:buChar char="•"/>
            </a:pPr>
            <a:r>
              <a:rPr lang="en-US" sz="3600" dirty="0">
                <a:solidFill>
                  <a:schemeClr val="tx1"/>
                </a:solidFill>
                <a:latin typeface="+mn-lt"/>
                <a:ea typeface="SimSun" panose="02010600030101010101" pitchFamily="2" charset="-122"/>
              </a:rPr>
              <a:t>An additional metric can be included which shows the company or team working on the project</a:t>
            </a:r>
            <a:r>
              <a:rPr lang="en-CA" sz="3600" dirty="0">
                <a:solidFill>
                  <a:schemeClr val="tx1"/>
                </a:solidFill>
                <a:latin typeface="+mn-lt"/>
                <a:ea typeface="SimSun" panose="02010600030101010101" pitchFamily="2" charset="-122"/>
              </a:rPr>
              <a:t> and Duration of WBS Elements.</a:t>
            </a:r>
          </a:p>
          <a:p>
            <a:pPr marL="571500" indent="-571500" algn="just">
              <a:buFont typeface="Arial" panose="020B0604020202020204" pitchFamily="34" charset="0"/>
              <a:buChar char="•"/>
            </a:pPr>
            <a:r>
              <a:rPr lang="en-CA" sz="3600" dirty="0">
                <a:solidFill>
                  <a:schemeClr val="tx1"/>
                </a:solidFill>
                <a:latin typeface="+mn-lt"/>
                <a:ea typeface="SimSun" panose="02010600030101010101" pitchFamily="2" charset="-122"/>
              </a:rPr>
              <a:t>User can explore in power BI by filtering the data in the visuals to find the model making the closest prediction.</a:t>
            </a:r>
          </a:p>
          <a:p>
            <a:pPr marL="571500" indent="-571500" algn="just">
              <a:buFont typeface="Arial" panose="020B0604020202020204" pitchFamily="34" charset="0"/>
              <a:buChar char="•"/>
            </a:pPr>
            <a:endParaRPr lang="en-CA" sz="3600" dirty="0">
              <a:solidFill>
                <a:schemeClr val="tx1"/>
              </a:solidFill>
              <a:latin typeface="+mn-lt"/>
              <a:ea typeface="SimSun" panose="02010600030101010101" pitchFamily="2" charset="-122"/>
            </a:endParaRPr>
          </a:p>
          <a:p>
            <a:pPr marL="571500" indent="-571500" algn="just">
              <a:buFont typeface="Arial" panose="020B0604020202020204" pitchFamily="34" charset="0"/>
              <a:buChar char="•"/>
            </a:pPr>
            <a:endParaRPr lang="en-US" sz="3600" dirty="0">
              <a:solidFill>
                <a:schemeClr val="tx1"/>
              </a:solidFill>
              <a:latin typeface="+mn-lt"/>
              <a:ea typeface="SimSun" panose="02010600030101010101" pitchFamily="2" charset="-122"/>
            </a:endParaRPr>
          </a:p>
        </p:txBody>
      </p:sp>
      <p:grpSp>
        <p:nvGrpSpPr>
          <p:cNvPr id="11" name="Group 10">
            <a:extLst>
              <a:ext uri="{FF2B5EF4-FFF2-40B4-BE49-F238E27FC236}">
                <a16:creationId xmlns:a16="http://schemas.microsoft.com/office/drawing/2014/main" id="{43629161-70B8-C30D-F7CB-FBE22B163B22}"/>
              </a:ext>
            </a:extLst>
          </p:cNvPr>
          <p:cNvGrpSpPr/>
          <p:nvPr/>
        </p:nvGrpSpPr>
        <p:grpSpPr>
          <a:xfrm>
            <a:off x="15456528" y="306343"/>
            <a:ext cx="2736304" cy="418545"/>
            <a:chOff x="14255773" y="282960"/>
            <a:chExt cx="3544482" cy="552097"/>
          </a:xfrm>
        </p:grpSpPr>
        <p:pic>
          <p:nvPicPr>
            <p:cNvPr id="12" name="Picture 11">
              <a:extLst>
                <a:ext uri="{FF2B5EF4-FFF2-40B4-BE49-F238E27FC236}">
                  <a16:creationId xmlns:a16="http://schemas.microsoft.com/office/drawing/2014/main" id="{F4982720-0EDC-ABD9-C822-8828470333E5}"/>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3" name="Picture 12">
              <a:extLst>
                <a:ext uri="{FF2B5EF4-FFF2-40B4-BE49-F238E27FC236}">
                  <a16:creationId xmlns:a16="http://schemas.microsoft.com/office/drawing/2014/main" id="{D64BAF5F-0AA7-3989-B41E-8DC9DECEFFB4}"/>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2" name="テキスト プレースホルダー 19">
            <a:extLst>
              <a:ext uri="{FF2B5EF4-FFF2-40B4-BE49-F238E27FC236}">
                <a16:creationId xmlns:a16="http://schemas.microsoft.com/office/drawing/2014/main" id="{C99C2524-1F04-297E-9692-A94A6DE8C12B}"/>
              </a:ext>
            </a:extLst>
          </p:cNvPr>
          <p:cNvSpPr>
            <a:spLocks noGrp="1"/>
          </p:cNvSpPr>
          <p:nvPr/>
        </p:nvSpPr>
        <p:spPr>
          <a:xfrm>
            <a:off x="2233725" y="1778418"/>
            <a:ext cx="3884453" cy="721683"/>
          </a:xfrm>
          <a:prstGeom prst="rect">
            <a:avLst/>
          </a:prstGeom>
          <a:solidFill>
            <a:schemeClr val="accent1"/>
          </a:solidFill>
        </p:spPr>
        <p:txBody>
          <a:bodyPr vert="horz" lIns="163275" tIns="81638" rIns="163275" bIns="81638" rtlCol="0" anchor="ctr">
            <a:normAutofit/>
          </a:bodyPr>
          <a:lstStyle>
            <a:lvl1pPr marL="0" indent="0" algn="l" defTabSz="1632753" rtl="0" eaLnBrk="1" latinLnBrk="0" hangingPunct="1">
              <a:spcBef>
                <a:spcPct val="20000"/>
              </a:spcBef>
              <a:buFontTx/>
              <a:buNone/>
              <a:defRPr sz="3200" kern="1200" baseline="0">
                <a:solidFill>
                  <a:schemeClr val="bg1">
                    <a:lumMod val="85000"/>
                  </a:schemeClr>
                </a:solidFill>
                <a:latin typeface="Aleo-Bold"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b="1" dirty="0"/>
              <a:t>Conclusion</a:t>
            </a:r>
          </a:p>
        </p:txBody>
      </p:sp>
      <p:sp>
        <p:nvSpPr>
          <p:cNvPr id="3" name="テキスト プレースホルダー 21">
            <a:extLst>
              <a:ext uri="{FF2B5EF4-FFF2-40B4-BE49-F238E27FC236}">
                <a16:creationId xmlns:a16="http://schemas.microsoft.com/office/drawing/2014/main" id="{9C7FAFBC-2D21-3E5D-F474-632A2E14D877}"/>
              </a:ext>
            </a:extLst>
          </p:cNvPr>
          <p:cNvSpPr>
            <a:spLocks noGrp="1"/>
          </p:cNvSpPr>
          <p:nvPr/>
        </p:nvSpPr>
        <p:spPr>
          <a:xfrm>
            <a:off x="2347392" y="4647463"/>
            <a:ext cx="4172485" cy="721683"/>
          </a:xfrm>
          <a:prstGeom prst="rect">
            <a:avLst/>
          </a:prstGeom>
          <a:solidFill>
            <a:schemeClr val="accent2"/>
          </a:solidFill>
        </p:spPr>
        <p:txBody>
          <a:bodyPr vert="horz" lIns="163275" tIns="81638" rIns="163275" bIns="81638" rtlCol="0" anchor="ctr">
            <a:normAutofit/>
          </a:bodyPr>
          <a:lstStyle>
            <a:lvl1pPr marL="0" indent="0" algn="l" defTabSz="1632753" rtl="0" eaLnBrk="1" latinLnBrk="0" hangingPunct="1">
              <a:spcBef>
                <a:spcPct val="20000"/>
              </a:spcBef>
              <a:buFontTx/>
              <a:buNone/>
              <a:defRPr sz="3200" kern="1200" baseline="0">
                <a:solidFill>
                  <a:schemeClr val="bg1">
                    <a:lumMod val="85000"/>
                  </a:schemeClr>
                </a:solidFill>
                <a:latin typeface="Aleo-Bold"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b="1" dirty="0"/>
              <a:t>Recommendation</a:t>
            </a:r>
          </a:p>
        </p:txBody>
      </p:sp>
    </p:spTree>
    <p:extLst>
      <p:ext uri="{BB962C8B-B14F-4D97-AF65-F5344CB8AC3E}">
        <p14:creationId xmlns:p14="http://schemas.microsoft.com/office/powerpoint/2010/main" val="1805763793"/>
      </p:ext>
    </p:extLst>
  </p:cSld>
  <p:clrMapOvr>
    <a:masterClrMapping/>
  </p:clrMapOvr>
  <mc:AlternateContent xmlns:mc="http://schemas.openxmlformats.org/markup-compatibility/2006" xmlns:p14="http://schemas.microsoft.com/office/powerpoint/2010/main">
    <mc:Choice Requires="p14">
      <p:transition spd="slow" p14:dur="800" advTm="2938">
        <p14:flythrough/>
      </p:transition>
    </mc:Choice>
    <mc:Fallback xmlns="">
      <p:transition spd="slow" advTm="2938">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on a bench&#10;&#10;Description automatically generated">
            <a:extLst>
              <a:ext uri="{FF2B5EF4-FFF2-40B4-BE49-F238E27FC236}">
                <a16:creationId xmlns:a16="http://schemas.microsoft.com/office/drawing/2014/main" id="{DB851D3E-24F7-67EF-262D-456A26E83B08}"/>
              </a:ext>
            </a:extLst>
          </p:cNvPr>
          <p:cNvPicPr>
            <a:picLocks noChangeAspect="1"/>
          </p:cNvPicPr>
          <p:nvPr/>
        </p:nvPicPr>
        <p:blipFill rotWithShape="1">
          <a:blip r:embed="rId2">
            <a:extLst>
              <a:ext uri="{28A0092B-C50C-407E-A947-70E740481C1C}">
                <a14:useLocalDpi xmlns:a14="http://schemas.microsoft.com/office/drawing/2010/main" val="0"/>
              </a:ext>
            </a:extLst>
          </a:blip>
          <a:srcRect b="6350"/>
          <a:stretch/>
        </p:blipFill>
        <p:spPr>
          <a:xfrm>
            <a:off x="934294" y="793819"/>
            <a:ext cx="16680048" cy="8926778"/>
          </a:xfrm>
          <a:prstGeom prst="rect">
            <a:avLst/>
          </a:prstGeom>
          <a:noFill/>
          <a:effectLst>
            <a:outerShdw blurRad="63500" algn="ctr" rotWithShape="0">
              <a:prstClr val="black">
                <a:alpha val="20000"/>
              </a:prstClr>
            </a:outerShdw>
          </a:effectLst>
        </p:spPr>
      </p:pic>
      <p:sp>
        <p:nvSpPr>
          <p:cNvPr id="32" name="テキスト プレースホルダー 31"/>
          <p:cNvSpPr>
            <a:spLocks noGrp="1"/>
          </p:cNvSpPr>
          <p:nvPr>
            <p:ph type="body" sz="quarter" idx="15"/>
          </p:nvPr>
        </p:nvSpPr>
        <p:spPr/>
        <p:txBody>
          <a:bodyPr>
            <a:normAutofit fontScale="55000" lnSpcReduction="20000"/>
          </a:bodyPr>
          <a:lstStyle/>
          <a:p>
            <a:endParaRPr lang="en-US" dirty="0"/>
          </a:p>
        </p:txBody>
      </p:sp>
      <p:sp>
        <p:nvSpPr>
          <p:cNvPr id="33" name="テキスト プレースホルダー 32"/>
          <p:cNvSpPr>
            <a:spLocks noGrp="1"/>
          </p:cNvSpPr>
          <p:nvPr>
            <p:ph type="body" sz="quarter" idx="17"/>
          </p:nvPr>
        </p:nvSpPr>
        <p:spPr/>
        <p:txBody>
          <a:bodyPr>
            <a:normAutofit fontScale="25000" lnSpcReduction="20000"/>
          </a:bodyPr>
          <a:lstStyle/>
          <a:p>
            <a:endParaRPr lang="en-US" dirty="0"/>
          </a:p>
        </p:txBody>
      </p:sp>
      <p:sp>
        <p:nvSpPr>
          <p:cNvPr id="34" name="テキスト プレースホルダー 33"/>
          <p:cNvSpPr>
            <a:spLocks noGrp="1"/>
          </p:cNvSpPr>
          <p:nvPr>
            <p:ph type="body" sz="quarter" idx="18"/>
          </p:nvPr>
        </p:nvSpPr>
        <p:spPr/>
        <p:txBody>
          <a:bodyPr/>
          <a:lstStyle/>
          <a:p>
            <a:endParaRPr lang="en-US" dirty="0"/>
          </a:p>
        </p:txBody>
      </p:sp>
      <p:sp>
        <p:nvSpPr>
          <p:cNvPr id="35" name="テキスト プレースホルダー 34"/>
          <p:cNvSpPr>
            <a:spLocks noGrp="1"/>
          </p:cNvSpPr>
          <p:nvPr>
            <p:ph type="body" sz="quarter" idx="19"/>
          </p:nvPr>
        </p:nvSpPr>
        <p:spPr/>
        <p:txBody>
          <a:bodyPr>
            <a:normAutofit fontScale="92500" lnSpcReduction="10000"/>
          </a:bodyPr>
          <a:lstStyle/>
          <a:p>
            <a:endParaRPr lang="en-US" dirty="0"/>
          </a:p>
        </p:txBody>
      </p:sp>
      <p:sp>
        <p:nvSpPr>
          <p:cNvPr id="36" name="テキスト プレースホルダー 35"/>
          <p:cNvSpPr>
            <a:spLocks noGrp="1"/>
          </p:cNvSpPr>
          <p:nvPr>
            <p:ph type="body" sz="quarter" idx="20"/>
          </p:nvPr>
        </p:nvSpPr>
        <p:spPr/>
        <p:txBody>
          <a:bodyPr>
            <a:normAutofit fontScale="55000" lnSpcReduction="20000"/>
          </a:bodyPr>
          <a:lstStyle/>
          <a:p>
            <a:endParaRPr lang="en-US" dirty="0"/>
          </a:p>
        </p:txBody>
      </p:sp>
      <p:sp>
        <p:nvSpPr>
          <p:cNvPr id="37" name="テキスト プレースホルダー 36"/>
          <p:cNvSpPr>
            <a:spLocks noGrp="1"/>
          </p:cNvSpPr>
          <p:nvPr>
            <p:ph type="body" sz="quarter" idx="21"/>
          </p:nvPr>
        </p:nvSpPr>
        <p:spPr/>
        <p:txBody>
          <a:bodyPr>
            <a:normAutofit fontScale="25000" lnSpcReduction="20000"/>
          </a:bodyPr>
          <a:lstStyle/>
          <a:p>
            <a:endParaRPr lang="en-US" dirty="0"/>
          </a:p>
        </p:txBody>
      </p:sp>
      <p:sp>
        <p:nvSpPr>
          <p:cNvPr id="38" name="テキスト プレースホルダー 37"/>
          <p:cNvSpPr>
            <a:spLocks noGrp="1"/>
          </p:cNvSpPr>
          <p:nvPr>
            <p:ph type="body" sz="quarter" idx="22"/>
          </p:nvPr>
        </p:nvSpPr>
        <p:spPr/>
        <p:txBody>
          <a:bodyPr/>
          <a:lstStyle/>
          <a:p>
            <a:endParaRPr lang="en-US" dirty="0"/>
          </a:p>
        </p:txBody>
      </p:sp>
      <p:sp>
        <p:nvSpPr>
          <p:cNvPr id="39" name="テキスト プレースホルダー 38"/>
          <p:cNvSpPr>
            <a:spLocks noGrp="1"/>
          </p:cNvSpPr>
          <p:nvPr>
            <p:ph type="body" sz="quarter" idx="23"/>
          </p:nvPr>
        </p:nvSpPr>
        <p:spPr>
          <a:xfrm rot="18000000">
            <a:off x="14089107" y="7857793"/>
            <a:ext cx="6764774" cy="588126"/>
          </a:xfrm>
        </p:spPr>
        <p:txBody>
          <a:bodyPr>
            <a:normAutofit fontScale="92500" lnSpcReduction="10000"/>
          </a:bodyPr>
          <a:lstStyle/>
          <a:p>
            <a:endParaRPr lang="en-US" dirty="0"/>
          </a:p>
        </p:txBody>
      </p:sp>
      <p:sp>
        <p:nvSpPr>
          <p:cNvPr id="5" name="テキスト プレースホルダー 39">
            <a:extLst>
              <a:ext uri="{FF2B5EF4-FFF2-40B4-BE49-F238E27FC236}">
                <a16:creationId xmlns:a16="http://schemas.microsoft.com/office/drawing/2014/main" id="{1838AEA1-1E37-1D73-0159-887FBC084CE2}"/>
              </a:ext>
            </a:extLst>
          </p:cNvPr>
          <p:cNvSpPr txBox="1">
            <a:spLocks/>
          </p:cNvSpPr>
          <p:nvPr/>
        </p:nvSpPr>
        <p:spPr>
          <a:xfrm>
            <a:off x="1269695" y="3775928"/>
            <a:ext cx="14905656" cy="3081203"/>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just"/>
            <a:endParaRPr lang="en-CA" sz="3600" dirty="0">
              <a:solidFill>
                <a:schemeClr val="tx1"/>
              </a:solidFill>
              <a:latin typeface="Times New Roman" panose="02020603050405020304" pitchFamily="18" charset="0"/>
              <a:ea typeface="SimSun" panose="02010600030101010101" pitchFamily="2" charset="-122"/>
            </a:endParaRPr>
          </a:p>
        </p:txBody>
      </p:sp>
      <p:sp>
        <p:nvSpPr>
          <p:cNvPr id="7" name="テキスト プレースホルダー 39">
            <a:extLst>
              <a:ext uri="{FF2B5EF4-FFF2-40B4-BE49-F238E27FC236}">
                <a16:creationId xmlns:a16="http://schemas.microsoft.com/office/drawing/2014/main" id="{8FD48474-E80D-73E6-1086-E23F37E91A2D}"/>
              </a:ext>
            </a:extLst>
          </p:cNvPr>
          <p:cNvSpPr txBox="1">
            <a:spLocks/>
          </p:cNvSpPr>
          <p:nvPr/>
        </p:nvSpPr>
        <p:spPr>
          <a:xfrm>
            <a:off x="9491881" y="3982330"/>
            <a:ext cx="7104152" cy="3081203"/>
          </a:xfrm>
          <a:prstGeom prst="rect">
            <a:avLst/>
          </a:prstGeom>
        </p:spPr>
        <p:txBody>
          <a:bodyPr vert="horz" lIns="163275" tIns="81638" rIns="163275" bIns="81638" rtlCol="0" anchor="b">
            <a:normAutofit/>
          </a:bodyPr>
          <a:lstStyle>
            <a:lvl1pPr marL="0" indent="0" algn="ctr" defTabSz="1632753" rtl="0" eaLnBrk="1" latinLnBrk="0" hangingPunct="1">
              <a:spcBef>
                <a:spcPct val="20000"/>
              </a:spcBef>
              <a:buFontTx/>
              <a:buNone/>
              <a:defRPr sz="6600" kern="1200" baseline="0">
                <a:solidFill>
                  <a:schemeClr val="bg1">
                    <a:lumMod val="95000"/>
                  </a:schemeClr>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571500" indent="-571500" algn="just">
              <a:buFont typeface="Arial" panose="020B0604020202020204" pitchFamily="34" charset="0"/>
              <a:buChar char="•"/>
            </a:pPr>
            <a:endParaRPr lang="en-CA" sz="3600" dirty="0">
              <a:solidFill>
                <a:schemeClr val="tx1"/>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112911697"/>
      </p:ext>
    </p:extLst>
  </p:cSld>
  <p:clrMapOvr>
    <a:masterClrMapping/>
  </p:clrMapOvr>
  <mc:AlternateContent xmlns:mc="http://schemas.openxmlformats.org/markup-compatibility/2006" xmlns:p14="http://schemas.microsoft.com/office/powerpoint/2010/main">
    <mc:Choice Requires="p14">
      <p:transition spd="slow" p14:dur="800" advTm="2938">
        <p14:flythrough/>
      </p:transition>
    </mc:Choice>
    <mc:Fallback xmlns="">
      <p:transition spd="slow" advTm="293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ctrTitle"/>
          </p:nvPr>
        </p:nvSpPr>
        <p:spPr/>
        <p:txBody>
          <a:bodyPr/>
          <a:lstStyle/>
          <a:p>
            <a:r>
              <a:rPr lang="en-US" dirty="0"/>
              <a:t>That’s all. Thank you! </a:t>
            </a:r>
            <a:r>
              <a:rPr lang="en-US" dirty="0">
                <a:sym typeface="Wingdings" panose="05000000000000000000" pitchFamily="2" charset="2"/>
              </a:rPr>
              <a:t></a:t>
            </a:r>
            <a:endParaRPr lang="en-US" dirty="0"/>
          </a:p>
        </p:txBody>
      </p:sp>
      <p:sp>
        <p:nvSpPr>
          <p:cNvPr id="14" name="サブタイトル 13"/>
          <p:cNvSpPr>
            <a:spLocks noGrp="1"/>
          </p:cNvSpPr>
          <p:nvPr>
            <p:ph type="subTitle" idx="1"/>
          </p:nvPr>
        </p:nvSpPr>
        <p:spPr/>
        <p:txBody>
          <a:bodyPr/>
          <a:lstStyle/>
          <a:p>
            <a:r>
              <a:rPr lang="en-US" dirty="0"/>
              <a:t>Any Questions?</a:t>
            </a:r>
          </a:p>
        </p:txBody>
      </p:sp>
      <p:grpSp>
        <p:nvGrpSpPr>
          <p:cNvPr id="2" name="Group 1">
            <a:extLst>
              <a:ext uri="{FF2B5EF4-FFF2-40B4-BE49-F238E27FC236}">
                <a16:creationId xmlns:a16="http://schemas.microsoft.com/office/drawing/2014/main" id="{C79BD954-B0BE-767F-950A-4A4D11F32460}"/>
              </a:ext>
            </a:extLst>
          </p:cNvPr>
          <p:cNvGrpSpPr/>
          <p:nvPr/>
        </p:nvGrpSpPr>
        <p:grpSpPr>
          <a:xfrm>
            <a:off x="15550109" y="462980"/>
            <a:ext cx="2736304" cy="418545"/>
            <a:chOff x="14255773" y="282960"/>
            <a:chExt cx="3544482" cy="552097"/>
          </a:xfrm>
        </p:grpSpPr>
        <p:pic>
          <p:nvPicPr>
            <p:cNvPr id="3" name="Picture 2">
              <a:extLst>
                <a:ext uri="{FF2B5EF4-FFF2-40B4-BE49-F238E27FC236}">
                  <a16:creationId xmlns:a16="http://schemas.microsoft.com/office/drawing/2014/main" id="{298D26B5-52C9-AC52-AEF1-C627C5465D9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4" name="Picture 3">
              <a:extLst>
                <a:ext uri="{FF2B5EF4-FFF2-40B4-BE49-F238E27FC236}">
                  <a16:creationId xmlns:a16="http://schemas.microsoft.com/office/drawing/2014/main" id="{B76703EA-0E90-B514-6D95-F24020D7131C}"/>
                </a:ext>
              </a:extLst>
            </p:cNvPr>
            <p:cNvPicPr>
              <a:picLocks noChangeAspect="1"/>
            </p:cNvPicPr>
            <p:nvPr/>
          </p:nvPicPr>
          <p:blipFill>
            <a:blip r:embed="rId3"/>
            <a:stretch>
              <a:fillRect/>
            </a:stretch>
          </p:blipFill>
          <p:spPr>
            <a:xfrm>
              <a:off x="14255773" y="282960"/>
              <a:ext cx="2853317" cy="552097"/>
            </a:xfrm>
            <a:prstGeom prst="rect">
              <a:avLst/>
            </a:prstGeom>
          </p:spPr>
        </p:pic>
      </p:grpSp>
    </p:spTree>
    <p:extLst>
      <p:ext uri="{BB962C8B-B14F-4D97-AF65-F5344CB8AC3E}">
        <p14:creationId xmlns:p14="http://schemas.microsoft.com/office/powerpoint/2010/main" val="4036446722"/>
      </p:ext>
    </p:extLst>
  </p:cSld>
  <p:clrMapOvr>
    <a:masterClrMapping/>
  </p:clrMapOvr>
  <p:transition spd="slow" advTm="11385">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390678" y="518922"/>
            <a:ext cx="13681520" cy="987125"/>
          </a:xfrm>
        </p:spPr>
        <p:txBody>
          <a:bodyPr/>
          <a:lstStyle/>
          <a:p>
            <a:r>
              <a:rPr lang="en-CA" sz="5400" dirty="0"/>
              <a:t>Project Dataset</a:t>
            </a:r>
            <a:r>
              <a:rPr lang="en-US" sz="5400" dirty="0"/>
              <a:t> </a:t>
            </a:r>
            <a:r>
              <a:rPr lang="en-CA" sz="5400" dirty="0">
                <a:solidFill>
                  <a:schemeClr val="accent1"/>
                </a:solidFill>
              </a:rPr>
              <a:t>Overview</a:t>
            </a:r>
            <a:endParaRPr lang="en-US" sz="5400" dirty="0">
              <a:solidFill>
                <a:schemeClr val="accent1"/>
              </a:solidFill>
            </a:endParaRPr>
          </a:p>
        </p:txBody>
      </p:sp>
      <p:sp>
        <p:nvSpPr>
          <p:cNvPr id="4" name="テキスト プレースホルダー 3"/>
          <p:cNvSpPr>
            <a:spLocks noGrp="1"/>
          </p:cNvSpPr>
          <p:nvPr>
            <p:ph type="body" sz="quarter" idx="14"/>
          </p:nvPr>
        </p:nvSpPr>
        <p:spPr>
          <a:xfrm>
            <a:off x="-649881" y="1234082"/>
            <a:ext cx="16561840" cy="9454034"/>
          </a:xfrm>
        </p:spPr>
        <p:txBody>
          <a:bodyPr>
            <a:noAutofit/>
          </a:bodyPr>
          <a:lstStyle/>
          <a:p>
            <a:pPr marL="1783812" lvl="1" indent="-457200" algn="just">
              <a:buFont typeface="Arial" panose="020B0604020202020204" pitchFamily="34" charset="0"/>
              <a:buChar char="•"/>
            </a:pPr>
            <a:r>
              <a:rPr lang="en-US" sz="2000" b="1" dirty="0"/>
              <a:t>P01 Regional Airport Carpark</a:t>
            </a:r>
            <a:r>
              <a:rPr lang="en-US" sz="2000" dirty="0"/>
              <a:t>. </a:t>
            </a:r>
          </a:p>
          <a:p>
            <a:pPr marL="3355929" lvl="3" indent="0" algn="just">
              <a:buNone/>
            </a:pPr>
            <a:r>
              <a:rPr lang="en-US" sz="1800" dirty="0"/>
              <a:t>This project involved the construction of two new carparks and new vehicle access to the front of the terminal at a mid-size regional airport.</a:t>
            </a:r>
          </a:p>
          <a:p>
            <a:pPr marL="1783812" lvl="1" indent="-457200" algn="just">
              <a:buFont typeface="Arial" panose="020B0604020202020204" pitchFamily="34" charset="0"/>
              <a:buChar char="•"/>
            </a:pPr>
            <a:r>
              <a:rPr lang="en-US" sz="2000" b="1" dirty="0"/>
              <a:t>P02 Regional Landfill Cell. </a:t>
            </a:r>
          </a:p>
          <a:p>
            <a:pPr marL="3355929" lvl="3" indent="0" algn="just">
              <a:buNone/>
            </a:pPr>
            <a:r>
              <a:rPr lang="en-US" sz="1800" dirty="0"/>
              <a:t>This project included the construction of a 2 Ha lined landfill cell and leachate collection system in regional Queensland.</a:t>
            </a:r>
          </a:p>
          <a:p>
            <a:pPr marL="1783812" lvl="1" indent="-457200" algn="just">
              <a:buFont typeface="Arial" panose="020B0604020202020204" pitchFamily="34" charset="0"/>
              <a:buChar char="•"/>
            </a:pPr>
            <a:r>
              <a:rPr lang="en-US" sz="2000" b="1" dirty="0"/>
              <a:t>P03 – Regional Bypass Road</a:t>
            </a:r>
            <a:r>
              <a:rPr lang="en-US" sz="2000" dirty="0"/>
              <a:t>. </a:t>
            </a:r>
          </a:p>
          <a:p>
            <a:pPr marL="3355929" lvl="3" indent="0" algn="just">
              <a:buNone/>
            </a:pPr>
            <a:r>
              <a:rPr lang="en-US" sz="1800" dirty="0"/>
              <a:t>This project included the widening and strengthening of approximately three kilometers of arterial road to allow bypass of a regional mining town for heavy vehicles.</a:t>
            </a:r>
          </a:p>
          <a:p>
            <a:pPr marL="1783812" lvl="1" indent="-457200" algn="just">
              <a:buFont typeface="Arial" panose="020B0604020202020204" pitchFamily="34" charset="0"/>
              <a:buChar char="•"/>
            </a:pPr>
            <a:r>
              <a:rPr lang="en-US" sz="1800" b="1" dirty="0"/>
              <a:t>P04 – Regional Development Road</a:t>
            </a:r>
            <a:r>
              <a:rPr lang="en-US" sz="1800" dirty="0"/>
              <a:t>.</a:t>
            </a:r>
          </a:p>
          <a:p>
            <a:pPr marL="3355929" lvl="3" indent="0" algn="just">
              <a:buNone/>
            </a:pPr>
            <a:r>
              <a:rPr lang="en-US" sz="1800" dirty="0"/>
              <a:t> This project included the pavement rehabilitation and repairs at multiple sites along a 27 km section of a regional arterial road servicing the local mining industry.</a:t>
            </a:r>
          </a:p>
          <a:p>
            <a:pPr marL="1783812" lvl="1" indent="-457200" algn="just">
              <a:buFont typeface="Arial" panose="020B0604020202020204" pitchFamily="34" charset="0"/>
              <a:buChar char="•"/>
            </a:pPr>
            <a:r>
              <a:rPr lang="en-US" sz="1800" b="1" dirty="0"/>
              <a:t>P05 – Rehabilitation Two Roads. </a:t>
            </a:r>
          </a:p>
          <a:p>
            <a:pPr marL="3355929" lvl="3" indent="0" algn="just">
              <a:buNone/>
            </a:pPr>
            <a:r>
              <a:rPr lang="en-US" sz="1800" dirty="0"/>
              <a:t>This project included the rehabilitation of two roads following the 2011 Queensland floods. Works included the installation of large cross and longitudinal drainage, removal and replacement of saturated subgrades, strengthening with an unbound gravel overlay, bitumen seal and asphalt.</a:t>
            </a:r>
          </a:p>
          <a:p>
            <a:pPr marL="1783812" lvl="1" indent="-457200" algn="just">
              <a:buFont typeface="Arial" panose="020B0604020202020204" pitchFamily="34" charset="0"/>
              <a:buChar char="•"/>
            </a:pPr>
            <a:r>
              <a:rPr lang="en-US" sz="1800" b="1" dirty="0"/>
              <a:t>P06 – Urban Street Rehab. </a:t>
            </a:r>
          </a:p>
          <a:p>
            <a:pPr marL="3355929" lvl="3" indent="0" algn="just">
              <a:buNone/>
            </a:pPr>
            <a:r>
              <a:rPr lang="en-US" sz="1800" dirty="0"/>
              <a:t>This project included the reconstruction of multiple urban streets following the 2011 Queensland floods. Works included improvement of cross and longitudinal drainage, removal and replacement of saturated subgrades, replacement of all Kerbing, new gravels, bitumen, and asphalt seal.</a:t>
            </a:r>
          </a:p>
          <a:p>
            <a:pPr marL="1783812" lvl="1" indent="-457200" algn="just">
              <a:buFont typeface="Arial" panose="020B0604020202020204" pitchFamily="34" charset="0"/>
              <a:buChar char="•"/>
            </a:pPr>
            <a:r>
              <a:rPr lang="en-US" sz="1800" b="1" dirty="0"/>
              <a:t>P017 - Marina Subdivision </a:t>
            </a:r>
            <a:endParaRPr lang="en-US" sz="1800" dirty="0"/>
          </a:p>
          <a:p>
            <a:pPr marL="3355929" lvl="3" indent="0" algn="just">
              <a:buNone/>
            </a:pPr>
            <a:r>
              <a:rPr lang="en-US" sz="1800" dirty="0"/>
              <a:t>Detailed description of projects has not been provided</a:t>
            </a:r>
          </a:p>
          <a:p>
            <a:pPr marL="1783812" lvl="1" indent="-457200" algn="just">
              <a:buFont typeface="Arial" panose="020B0604020202020204" pitchFamily="34" charset="0"/>
              <a:buChar char="•"/>
            </a:pPr>
            <a:r>
              <a:rPr lang="en-US" sz="1800" b="1" dirty="0"/>
              <a:t>P018 – Rural Road Repairs </a:t>
            </a:r>
            <a:endParaRPr lang="en-US" sz="1800" dirty="0"/>
          </a:p>
          <a:p>
            <a:pPr marL="3355929" lvl="3" indent="0" algn="just">
              <a:buNone/>
            </a:pPr>
            <a:r>
              <a:rPr lang="en-US" sz="1800" dirty="0"/>
              <a:t>Detailed description of projects has not been provided</a:t>
            </a:r>
          </a:p>
        </p:txBody>
      </p:sp>
      <p:grpSp>
        <p:nvGrpSpPr>
          <p:cNvPr id="7" name="Group 6">
            <a:extLst>
              <a:ext uri="{FF2B5EF4-FFF2-40B4-BE49-F238E27FC236}">
                <a16:creationId xmlns:a16="http://schemas.microsoft.com/office/drawing/2014/main" id="{63583D87-FBD9-7292-2B4E-D7522E2DBE1E}"/>
              </a:ext>
            </a:extLst>
          </p:cNvPr>
          <p:cNvGrpSpPr/>
          <p:nvPr/>
        </p:nvGrpSpPr>
        <p:grpSpPr>
          <a:xfrm>
            <a:off x="14255773" y="282960"/>
            <a:ext cx="3544482" cy="552097"/>
            <a:chOff x="14255773" y="282960"/>
            <a:chExt cx="3544482" cy="552097"/>
          </a:xfrm>
        </p:grpSpPr>
        <p:pic>
          <p:nvPicPr>
            <p:cNvPr id="10" name="Picture 9">
              <a:extLst>
                <a:ext uri="{FF2B5EF4-FFF2-40B4-BE49-F238E27FC236}">
                  <a16:creationId xmlns:a16="http://schemas.microsoft.com/office/drawing/2014/main" id="{33AF452B-1902-7907-619B-584FD9A9C352}"/>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1" name="Picture 10">
              <a:extLst>
                <a:ext uri="{FF2B5EF4-FFF2-40B4-BE49-F238E27FC236}">
                  <a16:creationId xmlns:a16="http://schemas.microsoft.com/office/drawing/2014/main" id="{0D8D5800-E687-C6DF-DA52-632E34DB4690}"/>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2" name="Rectangle: Rounded Corners 1">
            <a:extLst>
              <a:ext uri="{FF2B5EF4-FFF2-40B4-BE49-F238E27FC236}">
                <a16:creationId xmlns:a16="http://schemas.microsoft.com/office/drawing/2014/main" id="{74D2A9B4-088B-B5DD-5D52-3F96DCA51A4E}"/>
              </a:ext>
            </a:extLst>
          </p:cNvPr>
          <p:cNvSpPr/>
          <p:nvPr/>
        </p:nvSpPr>
        <p:spPr>
          <a:xfrm>
            <a:off x="15839951" y="3127276"/>
            <a:ext cx="2304255"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A" sz="2000" b="1" dirty="0"/>
              <a:t>OPEN SOURCE</a:t>
            </a:r>
            <a:br>
              <a:rPr lang="en-CA" sz="2000" b="1" dirty="0"/>
            </a:br>
            <a:r>
              <a:rPr lang="en-CA" sz="2000" b="1" dirty="0"/>
              <a:t>DATA</a:t>
            </a:r>
          </a:p>
        </p:txBody>
      </p:sp>
    </p:spTree>
    <p:extLst>
      <p:ext uri="{BB962C8B-B14F-4D97-AF65-F5344CB8AC3E}">
        <p14:creationId xmlns:p14="http://schemas.microsoft.com/office/powerpoint/2010/main" val="2096770717"/>
      </p:ext>
    </p:extLst>
  </p:cSld>
  <p:clrMapOvr>
    <a:masterClrMapping/>
  </p:clrMapOvr>
  <p:transition spd="slow" advTm="267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390678" y="518922"/>
            <a:ext cx="13681520" cy="987125"/>
          </a:xfrm>
        </p:spPr>
        <p:txBody>
          <a:bodyPr/>
          <a:lstStyle/>
          <a:p>
            <a:r>
              <a:rPr lang="en-CA" sz="5400" dirty="0"/>
              <a:t>Project Data </a:t>
            </a:r>
            <a:r>
              <a:rPr lang="en-CA" sz="5400" dirty="0">
                <a:solidFill>
                  <a:schemeClr val="accent1"/>
                </a:solidFill>
              </a:rPr>
              <a:t>Dictionary</a:t>
            </a:r>
            <a:endParaRPr lang="en-US" sz="5400" dirty="0">
              <a:solidFill>
                <a:schemeClr val="accent1"/>
              </a:solidFill>
            </a:endParaRPr>
          </a:p>
        </p:txBody>
      </p:sp>
      <p:sp>
        <p:nvSpPr>
          <p:cNvPr id="4" name="テキスト プレースホルダー 3"/>
          <p:cNvSpPr>
            <a:spLocks noGrp="1"/>
          </p:cNvSpPr>
          <p:nvPr>
            <p:ph type="body" sz="quarter" idx="14"/>
          </p:nvPr>
        </p:nvSpPr>
        <p:spPr>
          <a:xfrm>
            <a:off x="1222326" y="2681007"/>
            <a:ext cx="8280920" cy="8585018"/>
          </a:xfrm>
        </p:spPr>
        <p:txBody>
          <a:bodyPr>
            <a:noAutofit/>
          </a:bodyPr>
          <a:lstStyle/>
          <a:p>
            <a:pPr marL="1783812" lvl="1" indent="-457200">
              <a:buFont typeface="Arial" panose="020B0604020202020204" pitchFamily="34" charset="0"/>
              <a:buChar char="•"/>
            </a:pPr>
            <a:r>
              <a:rPr lang="en-CA" sz="2400" dirty="0"/>
              <a:t>Portfolio WBS (Work Breakdown Structure)</a:t>
            </a:r>
            <a:endParaRPr lang="en-CA" dirty="0"/>
          </a:p>
          <a:p>
            <a:pPr marL="1783812" lvl="1" indent="-457200">
              <a:buFont typeface="Arial" panose="020B0604020202020204" pitchFamily="34" charset="0"/>
              <a:buChar char="•"/>
            </a:pPr>
            <a:r>
              <a:rPr lang="en-CA" dirty="0"/>
              <a:t>Description</a:t>
            </a:r>
          </a:p>
          <a:p>
            <a:pPr marL="1783812" lvl="1" indent="-457200">
              <a:buFont typeface="Arial" panose="020B0604020202020204" pitchFamily="34" charset="0"/>
              <a:buChar char="•"/>
            </a:pPr>
            <a:r>
              <a:rPr lang="en-CA" dirty="0"/>
              <a:t>Quantity	</a:t>
            </a:r>
          </a:p>
          <a:p>
            <a:pPr marL="1783812" lvl="1" indent="-457200">
              <a:buFont typeface="Arial" panose="020B0604020202020204" pitchFamily="34" charset="0"/>
              <a:buChar char="•"/>
            </a:pPr>
            <a:r>
              <a:rPr lang="en-CA" dirty="0"/>
              <a:t>UOM- Unit of Measurement	</a:t>
            </a:r>
          </a:p>
          <a:p>
            <a:pPr marL="1783812" lvl="1" indent="-457200">
              <a:buFont typeface="Arial" panose="020B0604020202020204" pitchFamily="34" charset="0"/>
              <a:buChar char="•"/>
            </a:pPr>
            <a:r>
              <a:rPr lang="en-CA" dirty="0"/>
              <a:t>BAC	</a:t>
            </a:r>
          </a:p>
          <a:p>
            <a:pPr marL="1783812" lvl="1" indent="-457200">
              <a:buFont typeface="Arial" panose="020B0604020202020204" pitchFamily="34" charset="0"/>
              <a:buChar char="•"/>
            </a:pPr>
            <a:r>
              <a:rPr lang="en-CA" dirty="0"/>
              <a:t>BAC Rate	</a:t>
            </a:r>
          </a:p>
          <a:p>
            <a:pPr marL="1783812" lvl="1" indent="-457200">
              <a:buFont typeface="Arial" panose="020B0604020202020204" pitchFamily="34" charset="0"/>
              <a:buChar char="•"/>
            </a:pPr>
            <a:r>
              <a:rPr lang="en-CA" dirty="0"/>
              <a:t>Final Qty (AQ)	</a:t>
            </a:r>
          </a:p>
          <a:p>
            <a:pPr marL="1783812" lvl="1" indent="-457200">
              <a:buFont typeface="Arial" panose="020B0604020202020204" pitchFamily="34" charset="0"/>
              <a:buChar char="•"/>
            </a:pPr>
            <a:r>
              <a:rPr lang="en-CA" dirty="0"/>
              <a:t>Final Cost (AC)	</a:t>
            </a:r>
          </a:p>
          <a:p>
            <a:pPr marL="1783812" lvl="1" indent="-457200">
              <a:buFont typeface="Arial" panose="020B0604020202020204" pitchFamily="34" charset="0"/>
              <a:buChar char="•"/>
            </a:pPr>
            <a:r>
              <a:rPr lang="en-CA" dirty="0"/>
              <a:t>Final Rate</a:t>
            </a:r>
          </a:p>
          <a:p>
            <a:pPr marL="1783812" lvl="1" indent="-457200">
              <a:buFont typeface="Arial" panose="020B0604020202020204" pitchFamily="34" charset="0"/>
              <a:buChar char="•"/>
            </a:pPr>
            <a:r>
              <a:rPr lang="en-CA" sz="2400" dirty="0"/>
              <a:t>PQ- Planned Quantity</a:t>
            </a:r>
          </a:p>
          <a:p>
            <a:pPr marL="1783812" lvl="1" indent="-457200">
              <a:buFont typeface="Arial" panose="020B0604020202020204" pitchFamily="34" charset="0"/>
              <a:buChar char="•"/>
            </a:pPr>
            <a:r>
              <a:rPr lang="en-CA" dirty="0"/>
              <a:t>PV-Planned Value</a:t>
            </a:r>
          </a:p>
          <a:p>
            <a:pPr marL="1783812" lvl="1" indent="-457200">
              <a:buFont typeface="Arial" panose="020B0604020202020204" pitchFamily="34" charset="0"/>
              <a:buChar char="•"/>
            </a:pPr>
            <a:r>
              <a:rPr lang="en-CA" dirty="0"/>
              <a:t>AQ – Actual Quantity</a:t>
            </a:r>
          </a:p>
          <a:p>
            <a:pPr marL="1783812" lvl="1" indent="-457200">
              <a:buFont typeface="Arial" panose="020B0604020202020204" pitchFamily="34" charset="0"/>
              <a:buChar char="•"/>
            </a:pPr>
            <a:r>
              <a:rPr lang="en-CA" dirty="0"/>
              <a:t>AC - Actual Cost </a:t>
            </a:r>
          </a:p>
          <a:p>
            <a:pPr marL="1783812" lvl="1" indent="-457200">
              <a:buFont typeface="Arial" panose="020B0604020202020204" pitchFamily="34" charset="0"/>
              <a:buChar char="•"/>
            </a:pPr>
            <a:r>
              <a:rPr lang="en-CA" dirty="0"/>
              <a:t>EV- Earned Value</a:t>
            </a:r>
          </a:p>
          <a:p>
            <a:pPr marL="1783812" lvl="1" indent="-457200">
              <a:buFont typeface="Arial" panose="020B0604020202020204" pitchFamily="34" charset="0"/>
              <a:buChar char="•"/>
            </a:pPr>
            <a:endParaRPr lang="en-CA" dirty="0"/>
          </a:p>
          <a:p>
            <a:pPr marL="1783812" lvl="1" indent="-457200">
              <a:buFont typeface="Arial" panose="020B0604020202020204" pitchFamily="34" charset="0"/>
              <a:buChar char="•"/>
            </a:pPr>
            <a:endParaRPr lang="en-CA" dirty="0"/>
          </a:p>
          <a:p>
            <a:pPr marL="1783812" lvl="1" indent="-457200">
              <a:buFont typeface="Arial" panose="020B0604020202020204" pitchFamily="34" charset="0"/>
              <a:buChar char="•"/>
            </a:pPr>
            <a:endParaRPr lang="en-US" sz="1400" dirty="0"/>
          </a:p>
          <a:p>
            <a:pPr marL="1783812" lvl="1" indent="-457200">
              <a:buFont typeface="Arial" panose="020B0604020202020204" pitchFamily="34" charset="0"/>
              <a:buChar char="•"/>
            </a:pPr>
            <a:endParaRPr lang="en-CA" dirty="0"/>
          </a:p>
          <a:p>
            <a:pPr marL="1783812" lvl="1" indent="-457200">
              <a:buFont typeface="Arial" panose="020B0604020202020204" pitchFamily="34" charset="0"/>
              <a:buChar char="•"/>
            </a:pPr>
            <a:endParaRPr lang="en-US" sz="1800" dirty="0"/>
          </a:p>
        </p:txBody>
      </p:sp>
      <p:grpSp>
        <p:nvGrpSpPr>
          <p:cNvPr id="7" name="Group 6">
            <a:extLst>
              <a:ext uri="{FF2B5EF4-FFF2-40B4-BE49-F238E27FC236}">
                <a16:creationId xmlns:a16="http://schemas.microsoft.com/office/drawing/2014/main" id="{63583D87-FBD9-7292-2B4E-D7522E2DBE1E}"/>
              </a:ext>
            </a:extLst>
          </p:cNvPr>
          <p:cNvGrpSpPr/>
          <p:nvPr/>
        </p:nvGrpSpPr>
        <p:grpSpPr>
          <a:xfrm>
            <a:off x="14255773" y="282960"/>
            <a:ext cx="3544482" cy="552097"/>
            <a:chOff x="14255773" y="282960"/>
            <a:chExt cx="3544482" cy="552097"/>
          </a:xfrm>
        </p:grpSpPr>
        <p:pic>
          <p:nvPicPr>
            <p:cNvPr id="10" name="Picture 9">
              <a:extLst>
                <a:ext uri="{FF2B5EF4-FFF2-40B4-BE49-F238E27FC236}">
                  <a16:creationId xmlns:a16="http://schemas.microsoft.com/office/drawing/2014/main" id="{33AF452B-1902-7907-619B-584FD9A9C352}"/>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1" name="Picture 10">
              <a:extLst>
                <a:ext uri="{FF2B5EF4-FFF2-40B4-BE49-F238E27FC236}">
                  <a16:creationId xmlns:a16="http://schemas.microsoft.com/office/drawing/2014/main" id="{0D8D5800-E687-C6DF-DA52-632E34DB4690}"/>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5" name="テキスト プレースホルダー 3">
            <a:extLst>
              <a:ext uri="{FF2B5EF4-FFF2-40B4-BE49-F238E27FC236}">
                <a16:creationId xmlns:a16="http://schemas.microsoft.com/office/drawing/2014/main" id="{F1505283-506A-CEC3-901D-D0D21885623D}"/>
              </a:ext>
            </a:extLst>
          </p:cNvPr>
          <p:cNvSpPr txBox="1">
            <a:spLocks/>
          </p:cNvSpPr>
          <p:nvPr/>
        </p:nvSpPr>
        <p:spPr>
          <a:xfrm>
            <a:off x="1233209" y="1831132"/>
            <a:ext cx="7291634" cy="1728192"/>
          </a:xfrm>
          <a:prstGeom prst="rect">
            <a:avLst/>
          </a:prstGeom>
        </p:spPr>
        <p:txBody>
          <a:bodyPr vert="horz" lIns="163275" tIns="81638" rIns="163275" bIns="81638" rtlCol="0" anchor="ctr">
            <a:noAutofit/>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1326612" lvl="1" indent="0">
              <a:buNone/>
            </a:pPr>
            <a:r>
              <a:rPr lang="en-CA" b="1" dirty="0">
                <a:solidFill>
                  <a:schemeClr val="accent1"/>
                </a:solidFill>
              </a:rPr>
              <a:t>Portfolio WBS WORKSHEET</a:t>
            </a:r>
            <a:endParaRPr lang="en-US" sz="1800" b="1" dirty="0">
              <a:solidFill>
                <a:schemeClr val="accent1"/>
              </a:solidFill>
            </a:endParaRPr>
          </a:p>
        </p:txBody>
      </p:sp>
      <p:grpSp>
        <p:nvGrpSpPr>
          <p:cNvPr id="15" name="Group 14">
            <a:extLst>
              <a:ext uri="{FF2B5EF4-FFF2-40B4-BE49-F238E27FC236}">
                <a16:creationId xmlns:a16="http://schemas.microsoft.com/office/drawing/2014/main" id="{BE2E48F0-D08B-A0FF-04C9-767384706F1A}"/>
              </a:ext>
            </a:extLst>
          </p:cNvPr>
          <p:cNvGrpSpPr/>
          <p:nvPr/>
        </p:nvGrpSpPr>
        <p:grpSpPr>
          <a:xfrm>
            <a:off x="8207102" y="1705956"/>
            <a:ext cx="8291587" cy="6913321"/>
            <a:chOff x="8502991" y="4132300"/>
            <a:chExt cx="8291587" cy="6913321"/>
          </a:xfrm>
        </p:grpSpPr>
        <p:sp>
          <p:nvSpPr>
            <p:cNvPr id="3" name="テキスト プレースホルダー 3">
              <a:extLst>
                <a:ext uri="{FF2B5EF4-FFF2-40B4-BE49-F238E27FC236}">
                  <a16:creationId xmlns:a16="http://schemas.microsoft.com/office/drawing/2014/main" id="{50CDE9E6-A3EC-4B80-DA3D-BD713EF3FB5A}"/>
                </a:ext>
              </a:extLst>
            </p:cNvPr>
            <p:cNvSpPr txBox="1">
              <a:spLocks/>
            </p:cNvSpPr>
            <p:nvPr/>
          </p:nvSpPr>
          <p:spPr>
            <a:xfrm>
              <a:off x="8513658" y="4585888"/>
              <a:ext cx="8280920" cy="6459733"/>
            </a:xfrm>
            <a:prstGeom prst="rect">
              <a:avLst/>
            </a:prstGeom>
          </p:spPr>
          <p:txBody>
            <a:bodyPr vert="horz" lIns="163275" tIns="81638" rIns="163275" bIns="81638" rtlCol="0" anchor="ctr">
              <a:noAutofit/>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1783812" lvl="1" indent="-457200">
                <a:buFont typeface="Arial" panose="020B0604020202020204" pitchFamily="34" charset="0"/>
                <a:buChar char="•"/>
              </a:pPr>
              <a:r>
                <a:rPr lang="en-CA" dirty="0"/>
                <a:t>Date</a:t>
              </a:r>
            </a:p>
            <a:p>
              <a:pPr marL="1783812" lvl="1" indent="-457200">
                <a:buFont typeface="Arial" panose="020B0604020202020204" pitchFamily="34" charset="0"/>
                <a:buChar char="•"/>
              </a:pPr>
              <a:r>
                <a:rPr lang="en-CA" dirty="0"/>
                <a:t>Description</a:t>
              </a:r>
            </a:p>
            <a:p>
              <a:pPr marL="1783812" lvl="1" indent="-457200">
                <a:buFont typeface="Arial" panose="020B0604020202020204" pitchFamily="34" charset="0"/>
                <a:buChar char="•"/>
              </a:pPr>
              <a:r>
                <a:rPr lang="en-CA" dirty="0"/>
                <a:t>Resource </a:t>
              </a:r>
            </a:p>
            <a:p>
              <a:pPr marL="1783812" lvl="1" indent="-457200">
                <a:buFont typeface="Arial" panose="020B0604020202020204" pitchFamily="34" charset="0"/>
                <a:buChar char="•"/>
              </a:pPr>
              <a:r>
                <a:rPr lang="en-CA" dirty="0"/>
                <a:t>Unit</a:t>
              </a:r>
            </a:p>
            <a:p>
              <a:pPr marL="1783812" lvl="1" indent="-457200">
                <a:buFont typeface="Arial" panose="020B0604020202020204" pitchFamily="34" charset="0"/>
                <a:buChar char="•"/>
              </a:pPr>
              <a:r>
                <a:rPr lang="en-CA" dirty="0"/>
                <a:t>Quantity</a:t>
              </a:r>
            </a:p>
            <a:p>
              <a:pPr marL="1783812" lvl="1" indent="-457200">
                <a:buFont typeface="Arial" panose="020B0604020202020204" pitchFamily="34" charset="0"/>
                <a:buChar char="•"/>
              </a:pPr>
              <a:r>
                <a:rPr lang="en-CA" dirty="0"/>
                <a:t>Rate</a:t>
              </a:r>
            </a:p>
            <a:p>
              <a:pPr marL="1783812" lvl="1" indent="-457200">
                <a:buFont typeface="Arial" panose="020B0604020202020204" pitchFamily="34" charset="0"/>
                <a:buChar char="•"/>
              </a:pPr>
              <a:r>
                <a:rPr lang="en-CA" dirty="0"/>
                <a:t>Total</a:t>
              </a:r>
            </a:p>
            <a:p>
              <a:pPr marL="1783812" lvl="1" indent="-457200">
                <a:buFont typeface="Arial" panose="020B0604020202020204" pitchFamily="34" charset="0"/>
                <a:buChar char="•"/>
              </a:pPr>
              <a:r>
                <a:rPr lang="en-CA" dirty="0"/>
                <a:t>Portfolio WBS</a:t>
              </a:r>
            </a:p>
            <a:p>
              <a:pPr marL="1783812" lvl="1" indent="-457200">
                <a:buFont typeface="Arial" panose="020B0604020202020204" pitchFamily="34" charset="0"/>
                <a:buChar char="•"/>
              </a:pPr>
              <a:endParaRPr lang="en-CA" dirty="0"/>
            </a:p>
            <a:p>
              <a:pPr marL="1783812" lvl="1" indent="-457200">
                <a:buFont typeface="Arial" panose="020B0604020202020204" pitchFamily="34" charset="0"/>
                <a:buChar char="•"/>
              </a:pPr>
              <a:endParaRPr lang="en-US" sz="1400" dirty="0"/>
            </a:p>
            <a:p>
              <a:pPr marL="1783812" lvl="1" indent="-457200">
                <a:buFont typeface="Arial" panose="020B0604020202020204" pitchFamily="34" charset="0"/>
                <a:buChar char="•"/>
              </a:pPr>
              <a:endParaRPr lang="en-CA" dirty="0"/>
            </a:p>
            <a:p>
              <a:pPr marL="1783812" lvl="1" indent="-457200">
                <a:buFont typeface="Arial" panose="020B0604020202020204" pitchFamily="34" charset="0"/>
                <a:buChar char="•"/>
              </a:pPr>
              <a:endParaRPr lang="en-US" sz="1800" dirty="0"/>
            </a:p>
          </p:txBody>
        </p:sp>
        <p:sp>
          <p:nvSpPr>
            <p:cNvPr id="9" name="テキスト プレースホルダー 3">
              <a:extLst>
                <a:ext uri="{FF2B5EF4-FFF2-40B4-BE49-F238E27FC236}">
                  <a16:creationId xmlns:a16="http://schemas.microsoft.com/office/drawing/2014/main" id="{122FD9D2-FDF9-9533-2F4D-3E9B95B3B998}"/>
                </a:ext>
              </a:extLst>
            </p:cNvPr>
            <p:cNvSpPr txBox="1">
              <a:spLocks/>
            </p:cNvSpPr>
            <p:nvPr/>
          </p:nvSpPr>
          <p:spPr>
            <a:xfrm>
              <a:off x="8502991" y="4132300"/>
              <a:ext cx="7291634" cy="1728192"/>
            </a:xfrm>
            <a:prstGeom prst="rect">
              <a:avLst/>
            </a:prstGeom>
          </p:spPr>
          <p:txBody>
            <a:bodyPr vert="horz" lIns="163275" tIns="81638" rIns="163275" bIns="81638" rtlCol="0" anchor="ctr">
              <a:noAutofit/>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1326612" lvl="1" indent="0">
                <a:buNone/>
              </a:pPr>
              <a:r>
                <a:rPr lang="en-CA" b="1" dirty="0">
                  <a:solidFill>
                    <a:schemeClr val="accent1"/>
                  </a:solidFill>
                </a:rPr>
                <a:t>Actual Cost WORKSHEET</a:t>
              </a:r>
              <a:endParaRPr lang="en-US" sz="1800" b="1" dirty="0">
                <a:solidFill>
                  <a:schemeClr val="accent1"/>
                </a:solidFill>
              </a:endParaRPr>
            </a:p>
          </p:txBody>
        </p:sp>
      </p:grpSp>
      <p:pic>
        <p:nvPicPr>
          <p:cNvPr id="14" name="Picture 13" descr="A blue and purple line art of a book and a magnifying glass&#10;&#10;Description automatically generated">
            <a:extLst>
              <a:ext uri="{FF2B5EF4-FFF2-40B4-BE49-F238E27FC236}">
                <a16:creationId xmlns:a16="http://schemas.microsoft.com/office/drawing/2014/main" id="{F1CC1918-0D4D-270D-18A6-298D1BBC3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11758" y="4666773"/>
            <a:ext cx="1872208" cy="1684987"/>
          </a:xfrm>
          <a:prstGeom prst="rect">
            <a:avLst/>
          </a:prstGeom>
        </p:spPr>
      </p:pic>
    </p:spTree>
    <p:extLst>
      <p:ext uri="{BB962C8B-B14F-4D97-AF65-F5344CB8AC3E}">
        <p14:creationId xmlns:p14="http://schemas.microsoft.com/office/powerpoint/2010/main" val="3230613658"/>
      </p:ext>
    </p:extLst>
  </p:cSld>
  <p:clrMapOvr>
    <a:masterClrMapping/>
  </p:clrMapOvr>
  <p:transition spd="slow" advTm="2679">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4390678" y="534988"/>
            <a:ext cx="13681520" cy="987125"/>
          </a:xfrm>
        </p:spPr>
        <p:txBody>
          <a:bodyPr/>
          <a:lstStyle/>
          <a:p>
            <a:r>
              <a:rPr lang="en-GB" sz="4400" dirty="0"/>
              <a:t>Feature</a:t>
            </a:r>
            <a:r>
              <a:rPr lang="en-GB" sz="4400" dirty="0">
                <a:solidFill>
                  <a:schemeClr val="accent1"/>
                </a:solidFill>
              </a:rPr>
              <a:t> Engineering</a:t>
            </a:r>
          </a:p>
        </p:txBody>
      </p:sp>
      <p:sp>
        <p:nvSpPr>
          <p:cNvPr id="7" name="Text Placeholder 6">
            <a:extLst>
              <a:ext uri="{FF2B5EF4-FFF2-40B4-BE49-F238E27FC236}">
                <a16:creationId xmlns:a16="http://schemas.microsoft.com/office/drawing/2014/main" id="{A89964FD-A509-D831-66B6-257064B22CA3}"/>
              </a:ext>
            </a:extLst>
          </p:cNvPr>
          <p:cNvSpPr>
            <a:spLocks noGrp="1"/>
          </p:cNvSpPr>
          <p:nvPr>
            <p:ph type="body" sz="quarter" idx="14"/>
          </p:nvPr>
        </p:nvSpPr>
        <p:spPr>
          <a:xfrm>
            <a:off x="2275442" y="2335188"/>
            <a:ext cx="14833648" cy="6552728"/>
          </a:xfrm>
        </p:spPr>
        <p:txBody>
          <a:bodyPr>
            <a:normAutofit/>
          </a:bodyPr>
          <a:lstStyle/>
          <a:p>
            <a:pPr marL="1783812" lvl="1" indent="-457200" algn="just">
              <a:buFont typeface="Arial" panose="020B0604020202020204" pitchFamily="34" charset="0"/>
              <a:buChar char="•"/>
            </a:pPr>
            <a:endParaRPr lang="en-GB" sz="2800" dirty="0"/>
          </a:p>
          <a:p>
            <a:pPr marL="1783812" lvl="1" indent="-457200" algn="just">
              <a:buFont typeface="Arial" panose="020B0604020202020204" pitchFamily="34" charset="0"/>
              <a:buChar char="•"/>
            </a:pPr>
            <a:r>
              <a:rPr lang="en-US" sz="2800" dirty="0"/>
              <a:t>Re-Format data for month-based analysis</a:t>
            </a:r>
          </a:p>
          <a:p>
            <a:pPr marL="1783812" lvl="1" indent="-457200" algn="just">
              <a:buFont typeface="Arial" panose="020B0604020202020204" pitchFamily="34" charset="0"/>
              <a:buChar char="•"/>
            </a:pPr>
            <a:r>
              <a:rPr lang="en-US" sz="2800" dirty="0"/>
              <a:t>Merged 8 Project Dataset</a:t>
            </a:r>
            <a:endParaRPr lang="en-GB" sz="2800" dirty="0"/>
          </a:p>
          <a:p>
            <a:pPr marL="1783812" lvl="1" indent="-457200" algn="just">
              <a:buFont typeface="Arial" panose="020B0604020202020204" pitchFamily="34" charset="0"/>
              <a:buChar char="•"/>
            </a:pPr>
            <a:r>
              <a:rPr lang="en-GB" sz="2800" dirty="0"/>
              <a:t>Find difference from previous month to solve accumulating nature of data set</a:t>
            </a:r>
          </a:p>
          <a:p>
            <a:pPr marL="1783812" lvl="1" indent="-457200" algn="just">
              <a:buFont typeface="Arial" panose="020B0604020202020204" pitchFamily="34" charset="0"/>
              <a:buChar char="•"/>
            </a:pPr>
            <a:r>
              <a:rPr lang="en-CA" sz="2800" dirty="0"/>
              <a:t>PQ, PV, AQ, AC, EV</a:t>
            </a:r>
          </a:p>
          <a:p>
            <a:pPr marL="1783812" lvl="1" indent="-457200" algn="just">
              <a:buFont typeface="Arial" panose="020B0604020202020204" pitchFamily="34" charset="0"/>
              <a:buChar char="•"/>
            </a:pPr>
            <a:r>
              <a:rPr lang="en-CA" sz="2800" dirty="0"/>
              <a:t>New Columns :</a:t>
            </a:r>
          </a:p>
          <a:p>
            <a:pPr marL="1326612" lvl="1" indent="0">
              <a:buNone/>
            </a:pPr>
            <a:r>
              <a:rPr lang="en-CA" sz="2800" dirty="0"/>
              <a:t>		</a:t>
            </a:r>
            <a:r>
              <a:rPr lang="en-CA" b="1" dirty="0"/>
              <a:t>Planned Quantity, Planned Value, Actual Quantity, Actual Cost, Earned Value</a:t>
            </a:r>
          </a:p>
          <a:p>
            <a:pPr marL="1783812" lvl="1" indent="-457200" algn="just">
              <a:buFont typeface="Arial" panose="020B0604020202020204" pitchFamily="34" charset="0"/>
              <a:buChar char="•"/>
            </a:pPr>
            <a:r>
              <a:rPr lang="en-CA" sz="2800" dirty="0"/>
              <a:t>Date: The current month in project</a:t>
            </a:r>
          </a:p>
          <a:p>
            <a:pPr marL="1783812" lvl="1" indent="-457200" algn="just">
              <a:buFont typeface="Arial" panose="020B0604020202020204" pitchFamily="34" charset="0"/>
              <a:buChar char="•"/>
            </a:pPr>
            <a:r>
              <a:rPr lang="en-CA" sz="2800" dirty="0"/>
              <a:t>Start: Month where calculated metrics are not zero</a:t>
            </a:r>
          </a:p>
          <a:p>
            <a:pPr marL="1783812" lvl="1" indent="-457200" algn="just">
              <a:buFont typeface="Arial" panose="020B0604020202020204" pitchFamily="34" charset="0"/>
              <a:buChar char="•"/>
            </a:pPr>
            <a:r>
              <a:rPr lang="en-CA" sz="2800" dirty="0"/>
              <a:t>End: Month where there is no change in metrics, considered to be end of Portfolio WBS</a:t>
            </a:r>
          </a:p>
          <a:p>
            <a:pPr marL="1783812" lvl="1" indent="-457200" algn="just">
              <a:buFont typeface="Arial" panose="020B0604020202020204" pitchFamily="34" charset="0"/>
              <a:buChar char="•"/>
            </a:pPr>
            <a:r>
              <a:rPr lang="en-CA" sz="2800" dirty="0"/>
              <a:t>Dropped rows where no work is done - 3632 - &gt; 1953 (Rows) </a:t>
            </a:r>
          </a:p>
          <a:p>
            <a:pPr marL="457200" indent="-457200" algn="just">
              <a:buFont typeface="Arial" panose="020B0604020202020204" pitchFamily="34" charset="0"/>
              <a:buChar char="•"/>
            </a:pPr>
            <a:endParaRPr lang="en-CA" sz="3600" dirty="0"/>
          </a:p>
        </p:txBody>
      </p:sp>
      <p:grpSp>
        <p:nvGrpSpPr>
          <p:cNvPr id="3" name="Group 2">
            <a:extLst>
              <a:ext uri="{FF2B5EF4-FFF2-40B4-BE49-F238E27FC236}">
                <a16:creationId xmlns:a16="http://schemas.microsoft.com/office/drawing/2014/main" id="{5FD7FC72-4FBC-2A02-E99F-14104DD865A6}"/>
              </a:ext>
            </a:extLst>
          </p:cNvPr>
          <p:cNvGrpSpPr/>
          <p:nvPr/>
        </p:nvGrpSpPr>
        <p:grpSpPr>
          <a:xfrm>
            <a:off x="14255773" y="282960"/>
            <a:ext cx="3544482" cy="552097"/>
            <a:chOff x="14255773" y="282960"/>
            <a:chExt cx="3544482" cy="552097"/>
          </a:xfrm>
        </p:grpSpPr>
        <p:pic>
          <p:nvPicPr>
            <p:cNvPr id="4" name="Picture 3">
              <a:extLst>
                <a:ext uri="{FF2B5EF4-FFF2-40B4-BE49-F238E27FC236}">
                  <a16:creationId xmlns:a16="http://schemas.microsoft.com/office/drawing/2014/main" id="{A9107DD7-A822-3986-B990-A95350AC918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5" name="Picture 4">
              <a:extLst>
                <a:ext uri="{FF2B5EF4-FFF2-40B4-BE49-F238E27FC236}">
                  <a16:creationId xmlns:a16="http://schemas.microsoft.com/office/drawing/2014/main" id="{CA413EA5-644E-F9AF-217C-7E268F7C5F55}"/>
                </a:ext>
              </a:extLst>
            </p:cNvPr>
            <p:cNvPicPr>
              <a:picLocks noChangeAspect="1"/>
            </p:cNvPicPr>
            <p:nvPr/>
          </p:nvPicPr>
          <p:blipFill>
            <a:blip r:embed="rId3"/>
            <a:stretch>
              <a:fillRect/>
            </a:stretch>
          </p:blipFill>
          <p:spPr>
            <a:xfrm>
              <a:off x="14255773" y="282960"/>
              <a:ext cx="2853317" cy="552097"/>
            </a:xfrm>
            <a:prstGeom prst="rect">
              <a:avLst/>
            </a:prstGeom>
          </p:spPr>
        </p:pic>
      </p:grpSp>
      <p:grpSp>
        <p:nvGrpSpPr>
          <p:cNvPr id="13" name="Group 12">
            <a:extLst>
              <a:ext uri="{FF2B5EF4-FFF2-40B4-BE49-F238E27FC236}">
                <a16:creationId xmlns:a16="http://schemas.microsoft.com/office/drawing/2014/main" id="{5A4486B8-503A-36FA-0F84-B0EE9A21D3F2}"/>
              </a:ext>
            </a:extLst>
          </p:cNvPr>
          <p:cNvGrpSpPr/>
          <p:nvPr/>
        </p:nvGrpSpPr>
        <p:grpSpPr>
          <a:xfrm>
            <a:off x="502246" y="7375748"/>
            <a:ext cx="3240360" cy="2695228"/>
            <a:chOff x="298085" y="6668269"/>
            <a:chExt cx="4296016" cy="3510017"/>
          </a:xfrm>
        </p:grpSpPr>
        <p:sp>
          <p:nvSpPr>
            <p:cNvPr id="8" name="円/楕円 19">
              <a:extLst>
                <a:ext uri="{FF2B5EF4-FFF2-40B4-BE49-F238E27FC236}">
                  <a16:creationId xmlns:a16="http://schemas.microsoft.com/office/drawing/2014/main" id="{61D4A67B-26E8-567C-572F-88B8795F9E7A}"/>
                </a:ext>
              </a:extLst>
            </p:cNvPr>
            <p:cNvSpPr/>
            <p:nvPr/>
          </p:nvSpPr>
          <p:spPr>
            <a:xfrm>
              <a:off x="1510358" y="6668269"/>
              <a:ext cx="3083743" cy="308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3632</a:t>
              </a:r>
            </a:p>
          </p:txBody>
        </p:sp>
        <p:sp>
          <p:nvSpPr>
            <p:cNvPr id="11" name="円/楕円 22">
              <a:extLst>
                <a:ext uri="{FF2B5EF4-FFF2-40B4-BE49-F238E27FC236}">
                  <a16:creationId xmlns:a16="http://schemas.microsoft.com/office/drawing/2014/main" id="{F891CB57-5D5C-7F35-3509-21CB6E441CFF}"/>
                </a:ext>
              </a:extLst>
            </p:cNvPr>
            <p:cNvSpPr/>
            <p:nvPr/>
          </p:nvSpPr>
          <p:spPr>
            <a:xfrm>
              <a:off x="298085" y="8149296"/>
              <a:ext cx="2002863" cy="2028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1953</a:t>
              </a:r>
            </a:p>
          </p:txBody>
        </p:sp>
      </p:grpSp>
    </p:spTree>
    <p:extLst>
      <p:ext uri="{BB962C8B-B14F-4D97-AF65-F5344CB8AC3E}">
        <p14:creationId xmlns:p14="http://schemas.microsoft.com/office/powerpoint/2010/main" val="100842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4604893" y="656144"/>
            <a:ext cx="13681520" cy="987125"/>
          </a:xfrm>
        </p:spPr>
        <p:txBody>
          <a:bodyPr/>
          <a:lstStyle/>
          <a:p>
            <a:r>
              <a:rPr lang="en-GB" sz="4000" dirty="0"/>
              <a:t>Attributes Chosen For </a:t>
            </a:r>
            <a:r>
              <a:rPr lang="en-GB" sz="4000" dirty="0">
                <a:solidFill>
                  <a:schemeClr val="accent1"/>
                </a:solidFill>
              </a:rPr>
              <a:t>Machine Learning</a:t>
            </a:r>
          </a:p>
        </p:txBody>
      </p:sp>
      <p:sp>
        <p:nvSpPr>
          <p:cNvPr id="7" name="Text Placeholder 6">
            <a:extLst>
              <a:ext uri="{FF2B5EF4-FFF2-40B4-BE49-F238E27FC236}">
                <a16:creationId xmlns:a16="http://schemas.microsoft.com/office/drawing/2014/main" id="{A89964FD-A509-D831-66B6-257064B22CA3}"/>
              </a:ext>
            </a:extLst>
          </p:cNvPr>
          <p:cNvSpPr>
            <a:spLocks noGrp="1"/>
          </p:cNvSpPr>
          <p:nvPr>
            <p:ph type="body" sz="quarter" idx="14"/>
          </p:nvPr>
        </p:nvSpPr>
        <p:spPr>
          <a:xfrm>
            <a:off x="2158430" y="2839244"/>
            <a:ext cx="5400600" cy="4824536"/>
          </a:xfrm>
        </p:spPr>
        <p:txBody>
          <a:bodyPr>
            <a:normAutofit fontScale="92500" lnSpcReduction="20000"/>
          </a:bodyPr>
          <a:lstStyle/>
          <a:p>
            <a:pPr algn="l"/>
            <a:r>
              <a:rPr lang="en-CA" sz="6500" dirty="0">
                <a:solidFill>
                  <a:schemeClr val="accent1"/>
                </a:solidFill>
              </a:rPr>
              <a:t>Inputs</a:t>
            </a:r>
            <a:r>
              <a:rPr lang="en-CA" sz="4000" dirty="0">
                <a:solidFill>
                  <a:schemeClr val="accent1"/>
                </a:solidFill>
              </a:rPr>
              <a:t>:</a:t>
            </a:r>
          </a:p>
          <a:p>
            <a:pPr marL="1783812" lvl="1" indent="-457200">
              <a:buFont typeface="Arial" panose="020B0604020202020204" pitchFamily="34" charset="0"/>
              <a:buChar char="•"/>
            </a:pPr>
            <a:r>
              <a:rPr lang="en-CA" sz="3200" dirty="0"/>
              <a:t>Quantity</a:t>
            </a:r>
          </a:p>
          <a:p>
            <a:pPr marL="1783812" lvl="1" indent="-457200">
              <a:buFont typeface="Arial" panose="020B0604020202020204" pitchFamily="34" charset="0"/>
              <a:buChar char="•"/>
            </a:pPr>
            <a:r>
              <a:rPr lang="en-CA" sz="3200" dirty="0"/>
              <a:t>BAC</a:t>
            </a:r>
          </a:p>
          <a:p>
            <a:pPr marL="1783812" lvl="1" indent="-457200">
              <a:buFont typeface="Arial" panose="020B0604020202020204" pitchFamily="34" charset="0"/>
              <a:buChar char="•"/>
            </a:pPr>
            <a:r>
              <a:rPr lang="en-CA" sz="3200" dirty="0"/>
              <a:t>BAC Rate</a:t>
            </a:r>
          </a:p>
          <a:p>
            <a:pPr marL="1783812" lvl="1" indent="-457200">
              <a:buFont typeface="Arial" panose="020B0604020202020204" pitchFamily="34" charset="0"/>
              <a:buChar char="•"/>
            </a:pPr>
            <a:r>
              <a:rPr lang="en-CA" sz="3200" dirty="0"/>
              <a:t>Planned Quantity</a:t>
            </a:r>
          </a:p>
          <a:p>
            <a:pPr marL="1783812" lvl="1" indent="-457200">
              <a:buFont typeface="Arial" panose="020B0604020202020204" pitchFamily="34" charset="0"/>
              <a:buChar char="•"/>
            </a:pPr>
            <a:r>
              <a:rPr lang="en-CA" sz="3200" dirty="0"/>
              <a:t>Planned Value</a:t>
            </a:r>
          </a:p>
          <a:p>
            <a:pPr marL="1783812" lvl="1" indent="-457200">
              <a:buFont typeface="Arial" panose="020B0604020202020204" pitchFamily="34" charset="0"/>
              <a:buChar char="•"/>
            </a:pPr>
            <a:r>
              <a:rPr lang="en-CA" sz="3200" dirty="0"/>
              <a:t>Portfolio WBS</a:t>
            </a:r>
          </a:p>
          <a:p>
            <a:pPr marL="1783812" lvl="1" indent="-457200">
              <a:buFont typeface="Arial" panose="020B0604020202020204" pitchFamily="34" charset="0"/>
              <a:buChar char="•"/>
            </a:pPr>
            <a:r>
              <a:rPr lang="en-CA" sz="3200" dirty="0"/>
              <a:t>UOM</a:t>
            </a:r>
          </a:p>
          <a:p>
            <a:pPr marL="1783812" lvl="1" indent="-457200">
              <a:buFont typeface="Arial" panose="020B0604020202020204" pitchFamily="34" charset="0"/>
              <a:buChar char="•"/>
            </a:pPr>
            <a:r>
              <a:rPr lang="en-CA" sz="3200" dirty="0"/>
              <a:t>Month</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sp>
        <p:nvSpPr>
          <p:cNvPr id="3" name="Text Placeholder 6">
            <a:extLst>
              <a:ext uri="{FF2B5EF4-FFF2-40B4-BE49-F238E27FC236}">
                <a16:creationId xmlns:a16="http://schemas.microsoft.com/office/drawing/2014/main" id="{CEE4D295-5723-E304-7E0D-C1DB95689300}"/>
              </a:ext>
            </a:extLst>
          </p:cNvPr>
          <p:cNvSpPr txBox="1">
            <a:spLocks/>
          </p:cNvSpPr>
          <p:nvPr/>
        </p:nvSpPr>
        <p:spPr>
          <a:xfrm>
            <a:off x="12599590" y="4495428"/>
            <a:ext cx="2880320" cy="2782768"/>
          </a:xfrm>
          <a:prstGeom prst="rect">
            <a:avLst/>
          </a:prstGeom>
        </p:spPr>
        <p:txBody>
          <a:bodyPr vert="horz" lIns="163275" tIns="81638" rIns="163275" bIns="81638" rtlCol="0" anchor="ctr">
            <a:normAutofit/>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CA" b="1" dirty="0">
                <a:solidFill>
                  <a:schemeClr val="accent1"/>
                </a:solidFill>
              </a:rPr>
              <a:t>Output:</a:t>
            </a:r>
          </a:p>
          <a:p>
            <a:r>
              <a:rPr lang="en-CA" dirty="0"/>
              <a:t>Actual Cost</a:t>
            </a:r>
          </a:p>
          <a:p>
            <a:pPr marL="457200" indent="-457200">
              <a:buFont typeface="Arial" panose="020B0604020202020204" pitchFamily="34" charset="0"/>
              <a:buChar char="•"/>
            </a:pPr>
            <a:endParaRPr lang="en-CA" sz="3200"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9E938549-B828-124C-64F9-87C6338A5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822" y="3631332"/>
            <a:ext cx="4127688" cy="4032448"/>
          </a:xfrm>
          <a:prstGeom prst="rect">
            <a:avLst/>
          </a:prstGeom>
        </p:spPr>
      </p:pic>
    </p:spTree>
    <p:extLst>
      <p:ext uri="{BB962C8B-B14F-4D97-AF65-F5344CB8AC3E}">
        <p14:creationId xmlns:p14="http://schemas.microsoft.com/office/powerpoint/2010/main" val="211391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4604893" y="656144"/>
            <a:ext cx="13681520" cy="987125"/>
          </a:xfrm>
        </p:spPr>
        <p:txBody>
          <a:bodyPr/>
          <a:lstStyle/>
          <a:p>
            <a:r>
              <a:rPr lang="en-GB" sz="4000" dirty="0">
                <a:solidFill>
                  <a:schemeClr val="accent1"/>
                </a:solidFill>
              </a:rPr>
              <a:t>Data Cleaning : 1953 Rows</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4" name="Picture 3">
            <a:extLst>
              <a:ext uri="{FF2B5EF4-FFF2-40B4-BE49-F238E27FC236}">
                <a16:creationId xmlns:a16="http://schemas.microsoft.com/office/drawing/2014/main" id="{AF79E9E8-972D-0C51-C802-39465D54F1B4}"/>
              </a:ext>
            </a:extLst>
          </p:cNvPr>
          <p:cNvPicPr>
            <a:picLocks noChangeAspect="1"/>
          </p:cNvPicPr>
          <p:nvPr/>
        </p:nvPicPr>
        <p:blipFill>
          <a:blip r:embed="rId4"/>
          <a:stretch>
            <a:fillRect/>
          </a:stretch>
        </p:blipFill>
        <p:spPr>
          <a:xfrm>
            <a:off x="3310558" y="2362441"/>
            <a:ext cx="12801672" cy="2811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3">
            <a:extLst>
              <a:ext uri="{FF2B5EF4-FFF2-40B4-BE49-F238E27FC236}">
                <a16:creationId xmlns:a16="http://schemas.microsoft.com/office/drawing/2014/main" id="{9FAEC6B1-0ED9-6CD7-0C7F-97A39248DEFA}"/>
              </a:ext>
            </a:extLst>
          </p:cNvPr>
          <p:cNvSpPr>
            <a:spLocks noGrp="1" noChangeArrowheads="1"/>
          </p:cNvSpPr>
          <p:nvPr>
            <p:ph type="body" sz="quarter" idx="14"/>
          </p:nvPr>
        </p:nvSpPr>
        <p:spPr bwMode="auto">
          <a:xfrm>
            <a:off x="1870398" y="5142707"/>
            <a:ext cx="1538957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leo-Light (Body)"/>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Convert columns to the appropriate data types.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Drop 275 rows where Planned Quantity, Planned Value, and Actual Cost are all zero.</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Remove 614 rows where Actual Cost is zero.</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Remove 627 rows where Planned Quantity and Planned Value are both zero.</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Remove rows where BAC, BAC Rate, Planned Quantity, or Planned Value is negative.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leo-Light (Body)"/>
              </a:rPr>
              <a:t>Standardize duplicate unit of measure (UOM) names, such as "hrs.," "hr.," "week," "weeks," etc. </a:t>
            </a:r>
          </a:p>
        </p:txBody>
      </p:sp>
    </p:spTree>
    <p:extLst>
      <p:ext uri="{BB962C8B-B14F-4D97-AF65-F5344CB8AC3E}">
        <p14:creationId xmlns:p14="http://schemas.microsoft.com/office/powerpoint/2010/main" val="326282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9E77-B3B3-D3DD-682A-AE133D902F6D}"/>
              </a:ext>
            </a:extLst>
          </p:cNvPr>
          <p:cNvSpPr>
            <a:spLocks noGrp="1"/>
          </p:cNvSpPr>
          <p:nvPr>
            <p:ph type="title"/>
          </p:nvPr>
        </p:nvSpPr>
        <p:spPr>
          <a:xfrm>
            <a:off x="4604893" y="656144"/>
            <a:ext cx="13681520" cy="987125"/>
          </a:xfrm>
        </p:spPr>
        <p:txBody>
          <a:bodyPr/>
          <a:lstStyle/>
          <a:p>
            <a:r>
              <a:rPr lang="en-GB" sz="4000" dirty="0">
                <a:solidFill>
                  <a:schemeClr val="accent1"/>
                </a:solidFill>
              </a:rPr>
              <a:t>Correlations</a:t>
            </a:r>
          </a:p>
        </p:txBody>
      </p:sp>
      <p:grpSp>
        <p:nvGrpSpPr>
          <p:cNvPr id="8" name="Group 7">
            <a:extLst>
              <a:ext uri="{FF2B5EF4-FFF2-40B4-BE49-F238E27FC236}">
                <a16:creationId xmlns:a16="http://schemas.microsoft.com/office/drawing/2014/main" id="{F45F8501-C1F4-8E6B-43B4-114D57D8C9BC}"/>
              </a:ext>
            </a:extLst>
          </p:cNvPr>
          <p:cNvGrpSpPr/>
          <p:nvPr/>
        </p:nvGrpSpPr>
        <p:grpSpPr>
          <a:xfrm>
            <a:off x="14255773" y="282960"/>
            <a:ext cx="3544482" cy="552097"/>
            <a:chOff x="14255773" y="282960"/>
            <a:chExt cx="3544482" cy="552097"/>
          </a:xfrm>
        </p:grpSpPr>
        <p:pic>
          <p:nvPicPr>
            <p:cNvPr id="9" name="Picture 8">
              <a:extLst>
                <a:ext uri="{FF2B5EF4-FFF2-40B4-BE49-F238E27FC236}">
                  <a16:creationId xmlns:a16="http://schemas.microsoft.com/office/drawing/2014/main" id="{B96C1617-197E-2DCB-12F4-82F629443744}"/>
                </a:ext>
              </a:extLst>
            </p:cNvPr>
            <p:cNvPicPr>
              <a:picLocks noChangeAspect="1"/>
            </p:cNvPicPr>
            <p:nvPr/>
          </p:nvPicPr>
          <p:blipFill>
            <a:blip r:embed="rId2"/>
            <a:stretch>
              <a:fillRect/>
            </a:stretch>
          </p:blipFill>
          <p:spPr>
            <a:xfrm>
              <a:off x="17109091" y="282960"/>
              <a:ext cx="691164" cy="552097"/>
            </a:xfrm>
            <a:prstGeom prst="rect">
              <a:avLst/>
            </a:prstGeom>
          </p:spPr>
        </p:pic>
        <p:pic>
          <p:nvPicPr>
            <p:cNvPr id="10" name="Picture 9">
              <a:extLst>
                <a:ext uri="{FF2B5EF4-FFF2-40B4-BE49-F238E27FC236}">
                  <a16:creationId xmlns:a16="http://schemas.microsoft.com/office/drawing/2014/main" id="{BAC759E4-E17E-D90A-0BB4-E09EA35B1588}"/>
                </a:ext>
              </a:extLst>
            </p:cNvPr>
            <p:cNvPicPr>
              <a:picLocks noChangeAspect="1"/>
            </p:cNvPicPr>
            <p:nvPr/>
          </p:nvPicPr>
          <p:blipFill>
            <a:blip r:embed="rId3"/>
            <a:stretch>
              <a:fillRect/>
            </a:stretch>
          </p:blipFill>
          <p:spPr>
            <a:xfrm>
              <a:off x="14255773" y="282960"/>
              <a:ext cx="2853317" cy="552097"/>
            </a:xfrm>
            <a:prstGeom prst="rect">
              <a:avLst/>
            </a:prstGeom>
          </p:spPr>
        </p:pic>
      </p:grpSp>
      <p:pic>
        <p:nvPicPr>
          <p:cNvPr id="11" name="Picture 10">
            <a:extLst>
              <a:ext uri="{FF2B5EF4-FFF2-40B4-BE49-F238E27FC236}">
                <a16:creationId xmlns:a16="http://schemas.microsoft.com/office/drawing/2014/main" id="{8C7A8094-38BD-A76A-4790-9D43E78C1AD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90478" y="2029361"/>
            <a:ext cx="13321480" cy="6714539"/>
          </a:xfrm>
          <a:prstGeom prst="rect">
            <a:avLst/>
          </a:prstGeom>
        </p:spPr>
      </p:pic>
      <p:sp>
        <p:nvSpPr>
          <p:cNvPr id="15" name="Text Placeholder 6">
            <a:extLst>
              <a:ext uri="{FF2B5EF4-FFF2-40B4-BE49-F238E27FC236}">
                <a16:creationId xmlns:a16="http://schemas.microsoft.com/office/drawing/2014/main" id="{0C600C55-C519-BC80-8EDE-C6A9C572E932}"/>
              </a:ext>
            </a:extLst>
          </p:cNvPr>
          <p:cNvSpPr txBox="1">
            <a:spLocks/>
          </p:cNvSpPr>
          <p:nvPr/>
        </p:nvSpPr>
        <p:spPr>
          <a:xfrm>
            <a:off x="4822726" y="8810932"/>
            <a:ext cx="10959552" cy="638120"/>
          </a:xfrm>
          <a:prstGeom prst="rect">
            <a:avLst/>
          </a:prstGeom>
          <a:ln>
            <a:solidFill>
              <a:schemeClr val="tx1"/>
            </a:solidFill>
            <a:prstDash val="dash"/>
          </a:ln>
        </p:spPr>
        <p:txBody>
          <a:bodyPr vert="horz" lIns="163275" tIns="81638" rIns="163275" bIns="81638" rtlCol="0" anchor="t">
            <a:normAutofit fontScale="92500"/>
          </a:bodyPr>
          <a:lst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0" marR="0" lvl="0" indent="0" defTabSz="1632753" rtl="0" eaLnBrk="1" fontAlgn="auto" latinLnBrk="0" hangingPunct="1">
              <a:spcBef>
                <a:spcPts val="0"/>
              </a:spcBef>
              <a:spcAft>
                <a:spcPts val="0"/>
              </a:spcAft>
              <a:buClrTx/>
              <a:buSzTx/>
              <a:buFontTx/>
              <a:buNone/>
              <a:tabLst/>
              <a:defRPr/>
            </a:pPr>
            <a:r>
              <a:rPr kumimoji="0" lang="en-GB" sz="2400" b="1" i="0" u="none" strike="noStrike" kern="1200" cap="none" spc="0" normalizeH="0" baseline="0" noProof="0" dirty="0">
                <a:ln>
                  <a:noFill/>
                </a:ln>
                <a:solidFill>
                  <a:srgbClr val="0066CC"/>
                </a:solidFill>
                <a:effectLst/>
                <a:uLnTx/>
                <a:uFillTx/>
                <a:latin typeface="Aleo-Light (Body)"/>
                <a:cs typeface="+mn-cs"/>
              </a:rPr>
              <a:t>Actual cost is the target variable, BAC and planned value are highly correlated</a:t>
            </a:r>
          </a:p>
          <a:p>
            <a:endParaRPr lang="en-CA" b="1" dirty="0"/>
          </a:p>
          <a:p>
            <a:endParaRPr lang="en-CA" b="1" dirty="0"/>
          </a:p>
          <a:p>
            <a:endParaRPr lang="en-CA" b="1" dirty="0"/>
          </a:p>
        </p:txBody>
      </p:sp>
    </p:spTree>
    <p:extLst>
      <p:ext uri="{BB962C8B-B14F-4D97-AF65-F5344CB8AC3E}">
        <p14:creationId xmlns:p14="http://schemas.microsoft.com/office/powerpoint/2010/main" val="2630720698"/>
      </p:ext>
    </p:extLst>
  </p:cSld>
  <p:clrMapOvr>
    <a:masterClrMapping/>
  </p:clrMapOvr>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13020</TotalTime>
  <Words>931</Words>
  <Application>Microsoft Office PowerPoint</Application>
  <PresentationFormat>Custom</PresentationFormat>
  <Paragraphs>158</Paragraphs>
  <Slides>35</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Aleo</vt:lpstr>
      <vt:lpstr>Aleo Bold</vt:lpstr>
      <vt:lpstr>Aleo-Bold</vt:lpstr>
      <vt:lpstr>Aleo-BoldItalic</vt:lpstr>
      <vt:lpstr>Aleo-Light</vt:lpstr>
      <vt:lpstr>Aleo-Light (Body)</vt:lpstr>
      <vt:lpstr>Aleo-LightItalic</vt:lpstr>
      <vt:lpstr>Arial</vt:lpstr>
      <vt:lpstr>Calibri</vt:lpstr>
      <vt:lpstr>Inter Bold</vt:lpstr>
      <vt:lpstr>Montserrat-Bold</vt:lpstr>
      <vt:lpstr>Times New Roman</vt:lpstr>
      <vt:lpstr>Wingdings</vt:lpstr>
      <vt:lpstr>Deneb Title</vt:lpstr>
      <vt:lpstr>Deneb Contents</vt:lpstr>
      <vt:lpstr>PowerPoint Presentation</vt:lpstr>
      <vt:lpstr>PowerPoint Presentation</vt:lpstr>
      <vt:lpstr>PROJECT WORKFLOW </vt:lpstr>
      <vt:lpstr>Project Dataset Overview</vt:lpstr>
      <vt:lpstr>Project Data Dictionary</vt:lpstr>
      <vt:lpstr>Feature Engineering</vt:lpstr>
      <vt:lpstr>Attributes Chosen For Machine Learning</vt:lpstr>
      <vt:lpstr>Data Cleaning : 1953 Rows</vt:lpstr>
      <vt:lpstr>Correlations</vt:lpstr>
      <vt:lpstr>Machine Learning Models &amp; Tools</vt:lpstr>
      <vt:lpstr>Portfolio WBS </vt:lpstr>
      <vt:lpstr>Label Encoding</vt:lpstr>
      <vt:lpstr>One-Hot Encoding</vt:lpstr>
      <vt:lpstr>PowerPoint Presentation</vt:lpstr>
      <vt:lpstr>PowerPoint Presentation</vt:lpstr>
      <vt:lpstr>Inconsistency in Months in EDM and Portfolio WBS Sheet</vt:lpstr>
      <vt:lpstr>Actual Cost Sheet Merged for Visualization</vt:lpstr>
      <vt:lpstr>Preview of Final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all.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Abdulhaseeb Mohammed</cp:lastModifiedBy>
  <cp:revision>257</cp:revision>
  <dcterms:created xsi:type="dcterms:W3CDTF">2014-05-31T17:00:12Z</dcterms:created>
  <dcterms:modified xsi:type="dcterms:W3CDTF">2024-09-19T19:38:35Z</dcterms:modified>
</cp:coreProperties>
</file>